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98" r:id="rId2"/>
    <p:sldId id="299" r:id="rId3"/>
    <p:sldId id="347" r:id="rId4"/>
    <p:sldId id="348" r:id="rId5"/>
    <p:sldId id="346" r:id="rId6"/>
    <p:sldId id="300" r:id="rId7"/>
    <p:sldId id="301" r:id="rId8"/>
    <p:sldId id="302" r:id="rId9"/>
    <p:sldId id="303" r:id="rId10"/>
    <p:sldId id="306" r:id="rId11"/>
    <p:sldId id="307" r:id="rId12"/>
    <p:sldId id="308" r:id="rId13"/>
    <p:sldId id="309" r:id="rId14"/>
    <p:sldId id="333" r:id="rId15"/>
    <p:sldId id="334" r:id="rId16"/>
    <p:sldId id="335" r:id="rId17"/>
    <p:sldId id="336" r:id="rId18"/>
    <p:sldId id="337" r:id="rId19"/>
    <p:sldId id="338" r:id="rId20"/>
    <p:sldId id="339" r:id="rId21"/>
    <p:sldId id="340" r:id="rId22"/>
    <p:sldId id="341" r:id="rId23"/>
    <p:sldId id="310" r:id="rId24"/>
    <p:sldId id="311" r:id="rId25"/>
    <p:sldId id="342" r:id="rId26"/>
    <p:sldId id="343" r:id="rId27"/>
    <p:sldId id="344" r:id="rId28"/>
    <p:sldId id="315" r:id="rId29"/>
    <p:sldId id="316" r:id="rId30"/>
    <p:sldId id="317"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45" r:id="rId45"/>
    <p:sldId id="266" r:id="rId46"/>
    <p:sldId id="267" r:id="rId47"/>
    <p:sldId id="268" r:id="rId48"/>
    <p:sldId id="269" r:id="rId49"/>
    <p:sldId id="270" r:id="rId50"/>
    <p:sldId id="271" r:id="rId51"/>
    <p:sldId id="272" r:id="rId52"/>
    <p:sldId id="273" r:id="rId53"/>
    <p:sldId id="296" r:id="rId54"/>
    <p:sldId id="274" r:id="rId55"/>
    <p:sldId id="275" r:id="rId56"/>
    <p:sldId id="276"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90" autoAdjust="0"/>
  </p:normalViewPr>
  <p:slideViewPr>
    <p:cSldViewPr>
      <p:cViewPr varScale="1">
        <p:scale>
          <a:sx n="123" d="100"/>
          <a:sy n="123" d="100"/>
        </p:scale>
        <p:origin x="1188" y="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37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1A0563-258E-460E-A327-7ECDBC1CDF1D}" type="datetimeFigureOut">
              <a:rPr lang="en-IE" smtClean="0"/>
              <a:t>14/09/2018</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2835B2-C163-4F5A-9494-7F351780ACD7}" type="slidenum">
              <a:rPr lang="en-IE" smtClean="0"/>
              <a:t>‹#›</a:t>
            </a:fld>
            <a:endParaRPr lang="en-IE"/>
          </a:p>
        </p:txBody>
      </p:sp>
    </p:spTree>
    <p:extLst>
      <p:ext uri="{BB962C8B-B14F-4D97-AF65-F5344CB8AC3E}">
        <p14:creationId xmlns:p14="http://schemas.microsoft.com/office/powerpoint/2010/main" val="281333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Thread_(computer_science)" TargetMode="External"/><Relationship Id="rId7" Type="http://schemas.openxmlformats.org/officeDocument/2006/relationships/hyperlink" Target="http://en.wikipedia.org/wiki/Translation_lookaside_buffer"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en.wikipedia.org/wiki/CPU_cache" TargetMode="External"/><Relationship Id="rId5" Type="http://schemas.openxmlformats.org/officeDocument/2006/relationships/hyperlink" Target="http://en.wikipedia.org/wiki/Multi-core" TargetMode="External"/><Relationship Id="rId4" Type="http://schemas.openxmlformats.org/officeDocument/2006/relationships/hyperlink" Target="http://en.wikipedia.org/wiki/Multiprocessing"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Thread_(computer_science)" TargetMode="External"/><Relationship Id="rId7" Type="http://schemas.openxmlformats.org/officeDocument/2006/relationships/hyperlink" Target="http://en.wikipedia.org/wiki/Translation_lookaside_buffer"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en.wikipedia.org/wiki/CPU_cache" TargetMode="External"/><Relationship Id="rId5" Type="http://schemas.openxmlformats.org/officeDocument/2006/relationships/hyperlink" Target="http://en.wikipedia.org/wiki/Multi-core" TargetMode="External"/><Relationship Id="rId4" Type="http://schemas.openxmlformats.org/officeDocument/2006/relationships/hyperlink" Target="http://en.wikipedia.org/wiki/Multiprocess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141D39-D696-45BC-A8FB-82446815A09C}"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22414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01C3B9EC-1A57-45E3-AF9C-17CABA70E925}" type="slidenum">
              <a:rPr lang="en-US" smtClean="0"/>
              <a:pPr/>
              <a:t>21</a:t>
            </a:fld>
            <a:endParaRPr lang="en-US" dirty="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r>
              <a:rPr lang="en-US" sz="1200" kern="1200" dirty="0">
                <a:solidFill>
                  <a:schemeClr val="tx1"/>
                </a:solidFill>
                <a:effectLst/>
                <a:latin typeface="+mn-lt"/>
                <a:ea typeface="+mn-ea"/>
                <a:cs typeface="+mn-cs"/>
              </a:rPr>
              <a:t>The boot process loads the OS into RAM. The term boot, from bootstrap loader, alludes to the straps of leather, called bootstraps, that people used to use to help them pull on their boots.</a:t>
            </a:r>
          </a:p>
        </p:txBody>
      </p:sp>
    </p:spTree>
    <p:extLst>
      <p:ext uri="{BB962C8B-B14F-4D97-AF65-F5344CB8AC3E}">
        <p14:creationId xmlns:p14="http://schemas.microsoft.com/office/powerpoint/2010/main" val="21896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143000" y="687388"/>
            <a:ext cx="4572000" cy="3429000"/>
          </a:xfrm>
          <a:ln/>
        </p:spPr>
      </p:sp>
      <p:sp>
        <p:nvSpPr>
          <p:cNvPr id="5222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702030302020204" pitchFamily="66"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r>
              <a:rPr lang="en-US" altLang="en-US">
                <a:latin typeface="Comic Sans MS" panose="030F0702030302020204" pitchFamily="66" charset="0"/>
              </a:rPr>
              <a:t>The name we give to such an integrated system is a Societal Scale Information System, a name meant to evoke its scale – enormous -  and purpose – benefiting people and the economy.</a:t>
            </a:r>
          </a:p>
          <a:p>
            <a:endParaRPr lang="en-US" altLang="en-US">
              <a:latin typeface="Comic Sans MS" panose="030F0702030302020204" pitchFamily="66" charset="0"/>
            </a:endParaRPr>
          </a:p>
          <a:p>
            <a:r>
              <a:rPr lang="en-US" altLang="en-US">
                <a:latin typeface="Comic Sans MS" panose="030F0702030302020204" pitchFamily="66"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12619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fld id="{AC2835B2-C163-4F5A-9494-7F351780ACD7}" type="slidenum">
              <a:rPr lang="en-IE" smtClean="0"/>
              <a:t>50</a:t>
            </a:fld>
            <a:endParaRPr lang="en-IE"/>
          </a:p>
        </p:txBody>
      </p:sp>
    </p:spTree>
    <p:extLst>
      <p:ext uri="{BB962C8B-B14F-4D97-AF65-F5344CB8AC3E}">
        <p14:creationId xmlns:p14="http://schemas.microsoft.com/office/powerpoint/2010/main" val="875976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E"/>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A89C44-276A-46A5-AFB8-24476E9ED6B4}" type="slidenum">
              <a:rPr lang="en-IE" smtClean="0"/>
              <a:pPr fontAlgn="base">
                <a:spcBef>
                  <a:spcPct val="0"/>
                </a:spcBef>
                <a:spcAft>
                  <a:spcPct val="0"/>
                </a:spcAft>
                <a:defRPr/>
              </a:pPr>
              <a:t>56</a:t>
            </a:fld>
            <a:endParaRPr lang="en-IE"/>
          </a:p>
        </p:txBody>
      </p:sp>
    </p:spTree>
    <p:extLst>
      <p:ext uri="{BB962C8B-B14F-4D97-AF65-F5344CB8AC3E}">
        <p14:creationId xmlns:p14="http://schemas.microsoft.com/office/powerpoint/2010/main" val="362247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IE" b="1" i="1"/>
              <a:t>Multithreading</a:t>
            </a:r>
            <a:r>
              <a:rPr lang="en-IE"/>
              <a:t> computers have hardware support to efficiently execute multiple </a:t>
            </a:r>
            <a:r>
              <a:rPr lang="en-IE">
                <a:hlinkClick r:id="rId3" action="ppaction://hlinkfile" tooltip="Thread (computer science)"/>
              </a:rPr>
              <a:t>threads</a:t>
            </a:r>
            <a:r>
              <a:rPr lang="en-IE"/>
              <a:t>. These are distinguished from </a:t>
            </a:r>
            <a:r>
              <a:rPr lang="en-IE">
                <a:hlinkClick r:id="rId4" action="ppaction://hlinkfile" tooltip="Multiprocessing"/>
              </a:rPr>
              <a:t>multiprocessing</a:t>
            </a:r>
            <a:r>
              <a:rPr lang="en-IE"/>
              <a:t>systems (such as </a:t>
            </a:r>
            <a:r>
              <a:rPr lang="en-IE">
                <a:hlinkClick r:id="rId5" action="ppaction://hlinkfile" tooltip="Multi-core"/>
              </a:rPr>
              <a:t>multi-core</a:t>
            </a:r>
            <a:r>
              <a:rPr lang="en-IE"/>
              <a:t> systems) in that the threads have to share the resources of single core: the computing units, the </a:t>
            </a:r>
            <a:r>
              <a:rPr lang="en-IE">
                <a:hlinkClick r:id="rId6" action="ppaction://hlinkfile" tooltip="CPU cache"/>
              </a:rPr>
              <a:t>CPU caches</a:t>
            </a:r>
            <a:r>
              <a:rPr lang="en-IE"/>
              <a:t> and the </a:t>
            </a:r>
            <a:r>
              <a:rPr lang="en-IE">
                <a:hlinkClick r:id="rId7" action="ppaction://hlinkfile" tooltip="Translation lookaside buffer"/>
              </a:rPr>
              <a:t>translation lookaside buffer</a:t>
            </a:r>
            <a:r>
              <a:rPr lang="en-IE"/>
              <a:t> (TLB). Where multiprocessing systems include multiple complete processing units, multithreading aims to increase utilization of a single core by leveraging thread-level as well as instruction-level parallelism. As the two techniques are complementary, they are sometimes combined in systems with multiple multithreading CPUs and in CPUs with multiple multithreading cores.</a:t>
            </a:r>
          </a:p>
        </p:txBody>
      </p:sp>
      <p:sp>
        <p:nvSpPr>
          <p:cNvPr id="4" name="Slide Number Placeholder 3"/>
          <p:cNvSpPr>
            <a:spLocks noGrp="1"/>
          </p:cNvSpPr>
          <p:nvPr>
            <p:ph type="sldNum" sz="quarter" idx="5"/>
          </p:nvPr>
        </p:nvSpPr>
        <p:spPr/>
        <p:txBody>
          <a:bodyPr/>
          <a:lstStyle/>
          <a:p>
            <a:pPr>
              <a:defRPr/>
            </a:pPr>
            <a:fld id="{D2200453-74E8-416C-AE48-12ABE99569BB}" type="slidenum">
              <a:rPr lang="en-IE" smtClean="0"/>
              <a:pPr>
                <a:defRPr/>
              </a:pPr>
              <a:t>58</a:t>
            </a:fld>
            <a:endParaRPr lang="en-IE"/>
          </a:p>
        </p:txBody>
      </p:sp>
    </p:spTree>
    <p:extLst>
      <p:ext uri="{BB962C8B-B14F-4D97-AF65-F5344CB8AC3E}">
        <p14:creationId xmlns:p14="http://schemas.microsoft.com/office/powerpoint/2010/main" val="3877011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IE" b="1" i="1" dirty="0"/>
              <a:t>Multithreading</a:t>
            </a:r>
            <a:r>
              <a:rPr lang="en-IE" dirty="0"/>
              <a:t> computers have hardware support to efficiently execute multiple </a:t>
            </a:r>
            <a:r>
              <a:rPr lang="en-IE" dirty="0">
                <a:hlinkClick r:id="rId3" action="ppaction://hlinkfile" tooltip="Thread (computer science)"/>
              </a:rPr>
              <a:t>threads</a:t>
            </a:r>
            <a:r>
              <a:rPr lang="en-IE" dirty="0"/>
              <a:t>. These are distinguished from </a:t>
            </a:r>
            <a:r>
              <a:rPr lang="en-IE" dirty="0" err="1">
                <a:hlinkClick r:id="rId4" action="ppaction://hlinkfile" tooltip="Multiprocessing"/>
              </a:rPr>
              <a:t>multiprocessing</a:t>
            </a:r>
            <a:r>
              <a:rPr lang="en-IE" dirty="0" err="1"/>
              <a:t>systems</a:t>
            </a:r>
            <a:r>
              <a:rPr lang="en-IE" dirty="0"/>
              <a:t> (such as </a:t>
            </a:r>
            <a:r>
              <a:rPr lang="en-IE" dirty="0">
                <a:hlinkClick r:id="rId5" action="ppaction://hlinkfile" tooltip="Multi-core"/>
              </a:rPr>
              <a:t>multi-core</a:t>
            </a:r>
            <a:r>
              <a:rPr lang="en-IE" dirty="0"/>
              <a:t> systems) in that the threads have to share the resources of single core: the computing units, the </a:t>
            </a:r>
            <a:r>
              <a:rPr lang="en-IE" dirty="0">
                <a:hlinkClick r:id="rId6" action="ppaction://hlinkfile" tooltip="CPU cache"/>
              </a:rPr>
              <a:t>CPU caches</a:t>
            </a:r>
            <a:r>
              <a:rPr lang="en-IE" dirty="0"/>
              <a:t> and the </a:t>
            </a:r>
            <a:r>
              <a:rPr lang="en-IE" dirty="0">
                <a:hlinkClick r:id="rId7" action="ppaction://hlinkfile" tooltip="Translation lookaside buffer"/>
              </a:rPr>
              <a:t>translation lookaside buffer</a:t>
            </a:r>
            <a:r>
              <a:rPr lang="en-IE" dirty="0"/>
              <a:t> (TLB). Where multiprocessing systems include multiple complete processing units, multithreading aims to increase utilization of a single core by leveraging thread-level as well as instruction-level parallelism. As the two techniques are complementary, they are sometimes combined in systems with multiple multithreading CPUs and in CPUs with multiple multithreading cores.</a:t>
            </a:r>
          </a:p>
        </p:txBody>
      </p:sp>
      <p:sp>
        <p:nvSpPr>
          <p:cNvPr id="4" name="Slide Number Placeholder 3"/>
          <p:cNvSpPr>
            <a:spLocks noGrp="1"/>
          </p:cNvSpPr>
          <p:nvPr>
            <p:ph type="sldNum" sz="quarter" idx="5"/>
          </p:nvPr>
        </p:nvSpPr>
        <p:spPr/>
        <p:txBody>
          <a:bodyPr/>
          <a:lstStyle/>
          <a:p>
            <a:pPr>
              <a:defRPr/>
            </a:pPr>
            <a:fld id="{53D9861D-5FC0-47FE-8921-F7995D76788E}" type="slidenum">
              <a:rPr lang="en-IE" smtClean="0"/>
              <a:pPr>
                <a:defRPr/>
              </a:pPr>
              <a:t>59</a:t>
            </a:fld>
            <a:endParaRPr lang="en-IE"/>
          </a:p>
        </p:txBody>
      </p:sp>
    </p:spTree>
    <p:extLst>
      <p:ext uri="{BB962C8B-B14F-4D97-AF65-F5344CB8AC3E}">
        <p14:creationId xmlns:p14="http://schemas.microsoft.com/office/powerpoint/2010/main" val="10742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from bottom up…</a:t>
            </a:r>
          </a:p>
          <a:p>
            <a:endParaRPr lang="en-GB" dirty="0"/>
          </a:p>
          <a:p>
            <a:pPr marL="228600" indent="-228600">
              <a:buAutoNum type="arabicParenR"/>
            </a:pPr>
            <a:r>
              <a:rPr lang="en-GB" dirty="0"/>
              <a:t>Users</a:t>
            </a:r>
          </a:p>
          <a:p>
            <a:pPr marL="228600" indent="-228600">
              <a:buAutoNum type="arabicParenR"/>
            </a:pPr>
            <a:r>
              <a:rPr lang="en-GB" dirty="0"/>
              <a:t>Applications</a:t>
            </a:r>
          </a:p>
          <a:p>
            <a:pPr marL="228600" indent="-228600">
              <a:buAutoNum type="arabicParenR"/>
            </a:pPr>
            <a:r>
              <a:rPr lang="en-GB" dirty="0"/>
              <a:t>Operating Systems</a:t>
            </a:r>
          </a:p>
          <a:p>
            <a:pPr marL="228600" indent="-228600">
              <a:buAutoNum type="arabicParenR"/>
            </a:pPr>
            <a:r>
              <a:rPr lang="en-GB" dirty="0"/>
              <a:t>Hardware</a:t>
            </a:r>
          </a:p>
        </p:txBody>
      </p:sp>
      <p:sp>
        <p:nvSpPr>
          <p:cNvPr id="4" name="Slide Number Placeholder 3"/>
          <p:cNvSpPr>
            <a:spLocks noGrp="1"/>
          </p:cNvSpPr>
          <p:nvPr>
            <p:ph type="sldNum" sz="quarter" idx="10"/>
          </p:nvPr>
        </p:nvSpPr>
        <p:spPr/>
        <p:txBody>
          <a:bodyPr/>
          <a:lstStyle/>
          <a:p>
            <a:fld id="{AC2835B2-C163-4F5A-9494-7F351780ACD7}" type="slidenum">
              <a:rPr lang="en-IE" smtClean="0"/>
              <a:t>12</a:t>
            </a:fld>
            <a:endParaRPr lang="en-IE"/>
          </a:p>
        </p:txBody>
      </p:sp>
    </p:spTree>
    <p:extLst>
      <p:ext uri="{BB962C8B-B14F-4D97-AF65-F5344CB8AC3E}">
        <p14:creationId xmlns:p14="http://schemas.microsoft.com/office/powerpoint/2010/main" val="7909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CACD118E-A2C9-47E2-9CA8-88D48E73405C}" type="slidenum">
              <a:rPr lang="en-US" smtClean="0"/>
              <a:pPr/>
              <a:t>14</a:t>
            </a:fld>
            <a:endParaRPr lang="en-US" dirty="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use </a:t>
            </a:r>
            <a:r>
              <a:rPr lang="en-US" sz="1200" i="1" kern="1200" dirty="0">
                <a:solidFill>
                  <a:schemeClr val="tx1"/>
                </a:solidFill>
                <a:effectLst/>
                <a:latin typeface="+mn-lt"/>
                <a:ea typeface="+mn-ea"/>
                <a:cs typeface="+mn-cs"/>
              </a:rPr>
              <a:t>application software</a:t>
            </a:r>
            <a:r>
              <a:rPr lang="en-US" sz="1200" kern="1200" dirty="0">
                <a:solidFill>
                  <a:schemeClr val="tx1"/>
                </a:solidFill>
                <a:effectLst/>
                <a:latin typeface="+mn-lt"/>
                <a:ea typeface="+mn-ea"/>
                <a:cs typeface="+mn-cs"/>
              </a:rPr>
              <a:t> to do everyday tasks at home and at work. </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System software </a:t>
            </a:r>
            <a:r>
              <a:rPr lang="en-US" sz="1200" kern="1200" dirty="0">
                <a:solidFill>
                  <a:schemeClr val="tx1"/>
                </a:solidFill>
                <a:effectLst/>
                <a:latin typeface="+mn-lt"/>
                <a:ea typeface="+mn-ea"/>
                <a:cs typeface="+mn-cs"/>
              </a:rPr>
              <a:t>helps run the computer and coordinates instructions between application software and the computer’s hardware devices.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Modern operating systems allow a single user to </a:t>
            </a:r>
            <a:r>
              <a:rPr lang="en-US" sz="1200" i="1" kern="1200" dirty="0">
                <a:solidFill>
                  <a:schemeClr val="tx1"/>
                </a:solidFill>
                <a:effectLst/>
                <a:latin typeface="+mn-lt"/>
                <a:ea typeface="+mn-ea"/>
                <a:cs typeface="+mn-cs"/>
              </a:rPr>
              <a:t>multitask</a:t>
            </a:r>
            <a:r>
              <a:rPr lang="en-US" sz="1200" kern="1200" dirty="0">
                <a:solidFill>
                  <a:schemeClr val="tx1"/>
                </a:solidFill>
                <a:effectLst/>
                <a:latin typeface="+mn-lt"/>
                <a:ea typeface="+mn-ea"/>
                <a:cs typeface="+mn-cs"/>
              </a:rPr>
              <a:t>—to perform more than one process at a time. Operating systems such as Windows and OS X provide networking capabilities as well.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Operating systems can be categorized by the type of device on which they’re installed.</a:t>
            </a:r>
          </a:p>
        </p:txBody>
      </p:sp>
    </p:spTree>
    <p:extLst>
      <p:ext uri="{BB962C8B-B14F-4D97-AF65-F5344CB8AC3E}">
        <p14:creationId xmlns:p14="http://schemas.microsoft.com/office/powerpoint/2010/main" val="28184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Laptops, tablet computers, and smartphones all need specific operating systems designed to take advantage of their unique characteristics. However, as devices begin to converge in terms of functionality, and operating systems continue to become more powerful, developers such as Microsoft and Apple are making operating systems that have similar functionality or are making single operating systems that can run on multiple devices.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15</a:t>
            </a:fld>
            <a:endParaRPr lang="en-US" dirty="0"/>
          </a:p>
        </p:txBody>
      </p:sp>
    </p:spTree>
    <p:extLst>
      <p:ext uri="{BB962C8B-B14F-4D97-AF65-F5344CB8AC3E}">
        <p14:creationId xmlns:p14="http://schemas.microsoft.com/office/powerpoint/2010/main" val="335862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Microsoft Windows, Mac OS X, and Linux are the top three operating systems for personal computers.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newest release of Microsoft’s OS, </a:t>
            </a:r>
            <a:r>
              <a:rPr lang="en-US" sz="1200" i="1" kern="1200" dirty="0">
                <a:solidFill>
                  <a:schemeClr val="tx1"/>
                </a:solidFill>
                <a:effectLst/>
                <a:latin typeface="+mn-lt"/>
                <a:ea typeface="+mn-ea"/>
                <a:cs typeface="+mn-cs"/>
              </a:rPr>
              <a:t>Windows 8</a:t>
            </a:r>
            <a:r>
              <a:rPr lang="en-US" sz="1200" kern="1200" dirty="0">
                <a:solidFill>
                  <a:schemeClr val="tx1"/>
                </a:solidFill>
                <a:effectLst/>
                <a:latin typeface="+mn-lt"/>
                <a:ea typeface="+mn-ea"/>
                <a:cs typeface="+mn-cs"/>
              </a:rPr>
              <a:t>, provides a new interface optimized for touch-screen devices.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Now that broadband Internet access and providing computer resources via the Internet are becoming more commonplace, operating systems have features that are tied to cloud computing.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16</a:t>
            </a:fld>
            <a:endParaRPr lang="en-US" dirty="0"/>
          </a:p>
        </p:txBody>
      </p:sp>
    </p:spTree>
    <p:extLst>
      <p:ext uri="{BB962C8B-B14F-4D97-AF65-F5344CB8AC3E}">
        <p14:creationId xmlns:p14="http://schemas.microsoft.com/office/powerpoint/2010/main" val="205059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dirty="0">
                <a:solidFill>
                  <a:schemeClr val="tx1"/>
                </a:solidFill>
                <a:effectLst/>
                <a:latin typeface="+mn-lt"/>
                <a:ea typeface="+mn-ea"/>
                <a:cs typeface="+mn-cs"/>
              </a:rPr>
              <a:t>The operating system is like an orchestra's conductor. It coordinates and directs the flow of data and information through the computer system.</a:t>
            </a:r>
            <a:r>
              <a:rPr lang="en-US" sz="1200"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17</a:t>
            </a:fld>
            <a:endParaRPr lang="en-US" dirty="0"/>
          </a:p>
        </p:txBody>
      </p:sp>
    </p:spTree>
    <p:extLst>
      <p:ext uri="{BB962C8B-B14F-4D97-AF65-F5344CB8AC3E}">
        <p14:creationId xmlns:p14="http://schemas.microsoft.com/office/powerpoint/2010/main" val="388548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D732677-7D95-4702-BF86-47DC750301F3}" type="slidenum">
              <a:rPr lang="en-US" smtClean="0"/>
              <a:pPr/>
              <a:t>18</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OS provides a user interface that lets you interact with the computer.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a </a:t>
            </a:r>
            <a:r>
              <a:rPr lang="en-US" sz="1200" i="1" kern="1200" dirty="0">
                <a:solidFill>
                  <a:schemeClr val="tx1"/>
                </a:solidFill>
                <a:effectLst/>
                <a:latin typeface="+mn-lt"/>
                <a:ea typeface="+mn-ea"/>
                <a:cs typeface="+mn-cs"/>
              </a:rPr>
              <a:t>command-driven interface </a:t>
            </a:r>
            <a:r>
              <a:rPr lang="en-US" sz="1200" kern="1200" dirty="0">
                <a:solidFill>
                  <a:schemeClr val="tx1"/>
                </a:solidFill>
                <a:effectLst/>
                <a:latin typeface="+mn-lt"/>
                <a:ea typeface="+mn-ea"/>
                <a:cs typeface="+mn-cs"/>
              </a:rPr>
              <a:t>you enter commands to communicate with the computer system.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a:t>
            </a:r>
            <a:r>
              <a:rPr lang="en-US" sz="1200" i="1" kern="1200" dirty="0">
                <a:solidFill>
                  <a:schemeClr val="tx1"/>
                </a:solidFill>
                <a:effectLst/>
                <a:latin typeface="+mn-lt"/>
                <a:ea typeface="+mn-ea"/>
                <a:cs typeface="+mn-cs"/>
              </a:rPr>
              <a:t>menu-driven interface </a:t>
            </a:r>
            <a:r>
              <a:rPr lang="en-US" sz="1200" kern="1200" dirty="0">
                <a:solidFill>
                  <a:schemeClr val="tx1"/>
                </a:solidFill>
                <a:effectLst/>
                <a:latin typeface="+mn-lt"/>
                <a:ea typeface="+mn-ea"/>
                <a:cs typeface="+mn-cs"/>
              </a:rPr>
              <a:t>is one in which you choose commands from menus displayed on the screen. This eliminated the need for users to know every command.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Current operating systems use a graphical user interface (GUI). GUIs display graphics and use the point-and-click technology of the mouse and cursor.</a:t>
            </a:r>
          </a:p>
        </p:txBody>
      </p:sp>
    </p:spTree>
    <p:extLst>
      <p:ext uri="{BB962C8B-B14F-4D97-AF65-F5344CB8AC3E}">
        <p14:creationId xmlns:p14="http://schemas.microsoft.com/office/powerpoint/2010/main" val="367617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654072D2-C042-474B-883F-32164FCD4BB7}" type="slidenum">
              <a:rPr lang="en-US" smtClean="0"/>
              <a:pPr/>
              <a:t>19</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computing, you ask the processor to perform several tasks at once.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CPU still needs the OS to arrange for the execution of all these activities.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OS assigns a slice of its time to each activity. It must switch among different processes millions of times a second.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Every keystroke, mouse click, and signal to the printer creates an action, or </a:t>
            </a:r>
            <a:r>
              <a:rPr lang="en-US" sz="1200" i="1" kern="1200" dirty="0">
                <a:solidFill>
                  <a:schemeClr val="tx1"/>
                </a:solidFill>
                <a:effectLst/>
                <a:latin typeface="+mn-lt"/>
                <a:ea typeface="+mn-ea"/>
                <a:cs typeface="+mn-cs"/>
              </a:rPr>
              <a:t>event</a:t>
            </a:r>
            <a:r>
              <a:rPr lang="en-US" sz="1200" kern="1200" dirty="0">
                <a:solidFill>
                  <a:schemeClr val="tx1"/>
                </a:solidFill>
                <a:effectLst/>
                <a:latin typeface="+mn-lt"/>
                <a:ea typeface="+mn-ea"/>
                <a:cs typeface="+mn-cs"/>
              </a:rPr>
              <a:t>, in the respective devices to which the OS responds.</a:t>
            </a:r>
          </a:p>
        </p:txBody>
      </p:sp>
    </p:spTree>
    <p:extLst>
      <p:ext uri="{BB962C8B-B14F-4D97-AF65-F5344CB8AC3E}">
        <p14:creationId xmlns:p14="http://schemas.microsoft.com/office/powerpoint/2010/main" val="422078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EFFD786F-B274-4476-A1E8-9240F6E22CFB}" type="slidenum">
              <a:rPr lang="en-US" smtClean="0"/>
              <a:pPr/>
              <a:t>20</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RAM has limited capacity.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there isn’t enough room in RAM, it borrows room from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Borrowing hard drive space is called </a:t>
            </a:r>
            <a:r>
              <a:rPr lang="en-US" sz="1200" i="1" kern="1200" dirty="0">
                <a:solidFill>
                  <a:schemeClr val="tx1"/>
                </a:solidFill>
                <a:effectLst/>
                <a:latin typeface="+mn-lt"/>
                <a:ea typeface="+mn-ea"/>
                <a:cs typeface="+mn-cs"/>
              </a:rPr>
              <a:t>virtual memory.</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more RAM is needed, the OS swaps out from RAM data or instructions that haven't been used recently and moves them to a temporary storage area on the hard drive.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Increasing the amount of RAM helps to avoid having to send data and instructions to virtual memory.</a:t>
            </a:r>
          </a:p>
        </p:txBody>
      </p:sp>
    </p:spTree>
    <p:extLst>
      <p:ext uri="{BB962C8B-B14F-4D97-AF65-F5344CB8AC3E}">
        <p14:creationId xmlns:p14="http://schemas.microsoft.com/office/powerpoint/2010/main" val="13152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dirty="0"/>
              <a:t>Click to edit Master title style</a:t>
            </a:r>
            <a:endParaRPr lang="en-IE"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IE" dirty="0"/>
          </a:p>
        </p:txBody>
      </p:sp>
      <p:sp>
        <p:nvSpPr>
          <p:cNvPr id="4" name="Date Placeholder 3"/>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0"/>
            <a:ext cx="9144000" cy="1484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IE" dirty="0"/>
          </a:p>
        </p:txBody>
      </p:sp>
      <p:sp>
        <p:nvSpPr>
          <p:cNvPr id="3" name="Date Placeholder 2"/>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50E4F-E93D-4B77-928A-4B4FD19A0624}" type="datetimeFigureOut">
              <a:rPr lang="en-IE" smtClean="0"/>
              <a:pPr/>
              <a:t>14/09/2018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BE4176C8-8043-4217-BA2D-F1456E94EE71}" type="slidenum">
              <a:rPr lang="en-IE" smtClean="0"/>
              <a:pPr/>
              <a:t>‹#›</a:t>
            </a:fld>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484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IE"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50E4F-E93D-4B77-928A-4B4FD19A0624}" type="datetimeFigureOut">
              <a:rPr lang="en-IE" smtClean="0"/>
              <a:pPr/>
              <a:t>14/09/2018</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176C8-8043-4217-BA2D-F1456E94EE71}" type="slidenum">
              <a:rPr lang="en-IE" smtClean="0"/>
              <a:pPr/>
              <a:t>‹#›</a:t>
            </a:fld>
            <a:endParaRPr lang="en-I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hyperlink" Target="mailto:john.odonoghue@ucc.i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pPr>
              <a:defRPr/>
            </a:pPr>
            <a:r>
              <a:rPr lang="en-US" altLang="en-US">
                <a:solidFill>
                  <a:schemeClr val="bg1"/>
                </a:solidFill>
              </a:rPr>
              <a:t>IS3313 Systems Software</a:t>
            </a:r>
          </a:p>
        </p:txBody>
      </p:sp>
      <p:sp>
        <p:nvSpPr>
          <p:cNvPr id="16387" name="Rectangle 3"/>
          <p:cNvSpPr>
            <a:spLocks noGrp="1" noChangeArrowheads="1"/>
          </p:cNvSpPr>
          <p:nvPr>
            <p:ph type="subTitle" idx="1"/>
          </p:nvPr>
        </p:nvSpPr>
        <p:spPr>
          <a:xfrm>
            <a:off x="1371600" y="3429000"/>
            <a:ext cx="6400800" cy="1771650"/>
          </a:xfrm>
          <a:extLst>
            <a:ext uri="{91240B29-F687-4F45-9708-019B960494DF}">
              <a14:hiddenLine xmlns:a14="http://schemas.microsoft.com/office/drawing/2010/main" w="9525">
                <a:solidFill>
                  <a:srgbClr val="0000FF"/>
                </a:solidFill>
                <a:miter lim="800000"/>
                <a:headEnd/>
                <a:tailEnd/>
              </a14:hiddenLine>
            </a:ext>
          </a:extLst>
        </p:spPr>
        <p:txBody>
          <a:bodyPr anchor="t"/>
          <a:lstStyle/>
          <a:p>
            <a:endParaRPr lang="en-US" altLang="en-US" dirty="0"/>
          </a:p>
          <a:p>
            <a:endParaRPr lang="en-US" altLang="en-US" dirty="0"/>
          </a:p>
          <a:p>
            <a:r>
              <a:rPr lang="en-US" altLang="en-US" b="1" dirty="0" err="1"/>
              <a:t>Dr</a:t>
            </a:r>
            <a:r>
              <a:rPr lang="en-US" altLang="en-US" b="1" dirty="0"/>
              <a:t> John </a:t>
            </a:r>
            <a:r>
              <a:rPr lang="en-US" altLang="en-US" b="1" dirty="0" err="1"/>
              <a:t>O’Donoghue</a:t>
            </a:r>
            <a:r>
              <a:rPr lang="en-US" altLang="en-US" b="1" dirty="0"/>
              <a:t> </a:t>
            </a:r>
            <a:endParaRPr lang="en-US" altLang="en-US" b="1" dirty="0">
              <a:solidFill>
                <a:schemeClr val="bg1"/>
              </a:solidFill>
            </a:endParaRPr>
          </a:p>
        </p:txBody>
      </p:sp>
      <p:sp>
        <p:nvSpPr>
          <p:cNvPr id="16388" name="Rectangle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218723-3578-4B26-A22C-54A9BD6DD943}" type="slidenum">
              <a:rPr lang="en-US" altLang="en-US" sz="1400" smtClean="0">
                <a:solidFill>
                  <a:srgbClr val="5E574E"/>
                </a:solidFill>
              </a:rPr>
              <a:pPr/>
              <a:t>1</a:t>
            </a:fld>
            <a:endParaRPr lang="en-US" altLang="en-US" sz="1400">
              <a:solidFill>
                <a:srgbClr val="5E574E"/>
              </a:solidFill>
            </a:endParaRPr>
          </a:p>
        </p:txBody>
      </p:sp>
    </p:spTree>
    <p:extLst>
      <p:ext uri="{BB962C8B-B14F-4D97-AF65-F5344CB8AC3E}">
        <p14:creationId xmlns:p14="http://schemas.microsoft.com/office/powerpoint/2010/main" val="3893214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28650" y="333375"/>
            <a:ext cx="7886700" cy="1325563"/>
          </a:xfrm>
        </p:spPr>
        <p:txBody>
          <a:bodyPr>
            <a:normAutofit/>
          </a:bodyPr>
          <a:lstStyle/>
          <a:p>
            <a:pPr>
              <a:defRPr/>
            </a:pPr>
            <a:r>
              <a:rPr lang="en-US" altLang="en-US"/>
              <a:t>Hardware Complexity Increases </a:t>
            </a:r>
          </a:p>
        </p:txBody>
      </p:sp>
      <p:sp>
        <p:nvSpPr>
          <p:cNvPr id="26627" name="Footer Placeholder 3"/>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2662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6E05FB-7D91-493C-9C2D-185577DCB2B7}" type="slidenum">
              <a:rPr lang="en-US" altLang="en-US" sz="1400" smtClean="0">
                <a:solidFill>
                  <a:schemeClr val="bg2"/>
                </a:solidFill>
              </a:rPr>
              <a:pPr/>
              <a:t>10</a:t>
            </a:fld>
            <a:endParaRPr lang="en-US" altLang="en-US" sz="1400">
              <a:solidFill>
                <a:schemeClr val="bg2"/>
              </a:solidFill>
            </a:endParaRPr>
          </a:p>
        </p:txBody>
      </p:sp>
      <p:pic>
        <p:nvPicPr>
          <p:cNvPr id="26629" name="Picture 3" descr="C:\teaching\ics143\Lectures\2\talk\img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267200"/>
            <a:ext cx="27892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905000"/>
            <a:ext cx="1468438"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nvGrpSpPr>
          <p:cNvPr id="26631" name="Group 3"/>
          <p:cNvGrpSpPr>
            <a:grpSpLocks/>
          </p:cNvGrpSpPr>
          <p:nvPr/>
        </p:nvGrpSpPr>
        <p:grpSpPr bwMode="auto">
          <a:xfrm>
            <a:off x="381000" y="1676400"/>
            <a:ext cx="3657600" cy="2363788"/>
            <a:chOff x="0" y="278"/>
            <a:chExt cx="2688" cy="2266"/>
          </a:xfrm>
        </p:grpSpPr>
        <p:sp>
          <p:nvSpPr>
            <p:cNvPr id="26637" name="Rectangle 4"/>
            <p:cNvSpPr>
              <a:spLocks noChangeArrowheads="1"/>
            </p:cNvSpPr>
            <p:nvPr/>
          </p:nvSpPr>
          <p:spPr bwMode="auto">
            <a:xfrm>
              <a:off x="56" y="278"/>
              <a:ext cx="2304" cy="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t>Moore’s Law</a:t>
              </a:r>
              <a:r>
                <a:rPr lang="en-US" altLang="en-US" sz="1600"/>
                <a:t>: 2X transistors/Chip Every 1.5 years</a:t>
              </a:r>
              <a:endParaRPr lang="en-US" altLang="ja-JP" sz="2400" b="1">
                <a:cs typeface="HGｺﾞｼｯｸM"/>
              </a:endParaRPr>
            </a:p>
            <a:p>
              <a:endParaRPr kumimoji="1" lang="en-US" altLang="en-US" sz="2000"/>
            </a:p>
            <a:p>
              <a:endParaRPr lang="en-US" altLang="en-US" sz="2400"/>
            </a:p>
            <a:p>
              <a:endParaRPr lang="en-US" altLang="en-US" sz="2400"/>
            </a:p>
            <a:p>
              <a:r>
                <a:rPr lang="en-US" altLang="en-US" sz="2400"/>
                <a:t> </a:t>
              </a:r>
            </a:p>
          </p:txBody>
        </p:sp>
        <p:sp>
          <p:nvSpPr>
            <p:cNvPr id="26638" name="Rectangle 5"/>
            <p:cNvSpPr>
              <a:spLocks noChangeArrowheads="1"/>
            </p:cNvSpPr>
            <p:nvPr/>
          </p:nvSpPr>
          <p:spPr bwMode="auto">
            <a:xfrm>
              <a:off x="1491" y="1690"/>
              <a:ext cx="9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Moore</a:t>
              </a:r>
              <a:r>
                <a:rPr lang="ja-JP" altLang="en-US" sz="2400">
                  <a:cs typeface="HGｺﾞｼｯｸM"/>
                </a:rPr>
                <a:t>’</a:t>
              </a:r>
              <a:r>
                <a:rPr lang="en-US" altLang="ja-JP" sz="2400">
                  <a:cs typeface="HGｺﾞｼｯｸM"/>
                </a:rPr>
                <a:t>s Law</a:t>
              </a:r>
              <a:endParaRPr lang="en-US" altLang="en-US" sz="2400"/>
            </a:p>
          </p:txBody>
        </p:sp>
        <p:pic>
          <p:nvPicPr>
            <p:cNvPr id="26639" name="Picture 6" descr="moores-la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6632" name="Object 2"/>
          <p:cNvGraphicFramePr>
            <a:graphicFrameLocks noChangeAspect="1"/>
          </p:cNvGraphicFramePr>
          <p:nvPr/>
        </p:nvGraphicFramePr>
        <p:xfrm>
          <a:off x="4197350" y="3581400"/>
          <a:ext cx="4946650" cy="2684463"/>
        </p:xfrm>
        <a:graphic>
          <a:graphicData uri="http://schemas.openxmlformats.org/presentationml/2006/ole">
            <mc:AlternateContent xmlns:mc="http://schemas.openxmlformats.org/markup-compatibility/2006">
              <mc:Choice xmlns:v="urn:schemas-microsoft-com:vml" Requires="v">
                <p:oleObj spid="_x0000_s1037" name="Chart" r:id="rId6" imgW="8369300" imgH="4546600" progId="Excel.Chart.8">
                  <p:embed/>
                </p:oleObj>
              </mc:Choice>
              <mc:Fallback>
                <p:oleObj name="Chart" r:id="rId6" imgW="8369300" imgH="4546600"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350" y="3581400"/>
                        <a:ext cx="4946650"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9"/>
          <p:cNvGrpSpPr>
            <a:grpSpLocks/>
          </p:cNvGrpSpPr>
          <p:nvPr/>
        </p:nvGrpSpPr>
        <p:grpSpPr bwMode="auto">
          <a:xfrm>
            <a:off x="4800600" y="2133600"/>
            <a:ext cx="2590800" cy="1447800"/>
            <a:chOff x="5020666" y="975827"/>
            <a:chExt cx="4123334" cy="2605573"/>
          </a:xfrm>
        </p:grpSpPr>
        <p:pic>
          <p:nvPicPr>
            <p:cNvPr id="26635"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6"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lang="en-US" altLang="en-US" sz="2000">
                <a:latin typeface="Times New Roman" panose="02020603050405020304" pitchFamily="18" charset="0"/>
              </a:endParaRPr>
            </a:p>
          </p:txBody>
        </p:sp>
      </p:grpSp>
      <p:sp>
        <p:nvSpPr>
          <p:cNvPr id="21" name="Text Box 5"/>
          <p:cNvSpPr txBox="1">
            <a:spLocks noChangeArrowheads="1"/>
          </p:cNvSpPr>
          <p:nvPr/>
        </p:nvSpPr>
        <p:spPr bwMode="auto">
          <a:xfrm>
            <a:off x="4114800" y="1905000"/>
            <a:ext cx="2438400" cy="338138"/>
          </a:xfrm>
          <a:prstGeom prst="rect">
            <a:avLst/>
          </a:prstGeom>
          <a:solidFill>
            <a:schemeClr val="accent5">
              <a:lumMod val="90000"/>
            </a:schemeClr>
          </a:solidFill>
          <a:ln w="9525">
            <a:noFill/>
            <a:miter lim="800000"/>
            <a:headEnd/>
            <a:tailEnd/>
          </a:ln>
        </p:spPr>
        <p:txBody>
          <a:bodyPr>
            <a:spAutoFit/>
          </a:bodyPr>
          <a:lstStyle/>
          <a:p>
            <a:pPr>
              <a:defRPr/>
            </a:pPr>
            <a:r>
              <a:rPr lang="en-US" sz="1600" b="1" dirty="0">
                <a:latin typeface="Times" charset="0"/>
              </a:rPr>
              <a:t>Intel </a:t>
            </a:r>
            <a:r>
              <a:rPr lang="en-US" sz="1600" b="1" dirty="0" err="1">
                <a:latin typeface="Times" charset="0"/>
              </a:rPr>
              <a:t>Multicore</a:t>
            </a:r>
            <a:r>
              <a:rPr lang="en-US" sz="1600" b="1" dirty="0">
                <a:latin typeface="Times" charset="0"/>
              </a:rPr>
              <a:t> Chipsets</a:t>
            </a:r>
          </a:p>
        </p:txBody>
      </p:sp>
    </p:spTree>
    <p:extLst>
      <p:ext uri="{BB962C8B-B14F-4D97-AF65-F5344CB8AC3E}">
        <p14:creationId xmlns:p14="http://schemas.microsoft.com/office/powerpoint/2010/main" val="4053356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28650" y="333375"/>
            <a:ext cx="7886700" cy="1325563"/>
          </a:xfrm>
        </p:spPr>
        <p:txBody>
          <a:bodyPr>
            <a:normAutofit/>
          </a:bodyPr>
          <a:lstStyle/>
          <a:p>
            <a:pPr>
              <a:defRPr/>
            </a:pPr>
            <a:r>
              <a:rPr lang="en-US" altLang="en-US" sz="4000" dirty="0"/>
              <a:t>Software Complexity Increases</a:t>
            </a:r>
          </a:p>
        </p:txBody>
      </p:sp>
      <p:sp>
        <p:nvSpPr>
          <p:cNvPr id="27651" name="Footer Placeholder 3"/>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2765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83C4F4-1F65-4D76-B1BE-8A2673C527DA}" type="slidenum">
              <a:rPr lang="en-US" altLang="en-US" sz="1400" smtClean="0">
                <a:solidFill>
                  <a:schemeClr val="bg2"/>
                </a:solidFill>
              </a:rPr>
              <a:pPr/>
              <a:t>11</a:t>
            </a:fld>
            <a:endParaRPr lang="en-US" altLang="en-US" sz="1400">
              <a:solidFill>
                <a:schemeClr val="bg2"/>
              </a:solidFill>
            </a:endParaRPr>
          </a:p>
        </p:txBody>
      </p:sp>
      <p:pic>
        <p:nvPicPr>
          <p:cNvPr id="27653" name="Picture 2" descr="http://www.capgemini.com/technology-blog/mt-files/2010/03/02/solution_architecture/Blog_exponential_complexit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692275"/>
            <a:ext cx="4968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4" descr="http://xlr.sourceforge.net/concept/Paradigm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59400" y="3068638"/>
            <a:ext cx="3578225" cy="3149600"/>
          </a:xfrm>
          <a:noFill/>
        </p:spPr>
      </p:pic>
    </p:spTree>
    <p:extLst>
      <p:ext uri="{BB962C8B-B14F-4D97-AF65-F5344CB8AC3E}">
        <p14:creationId xmlns:p14="http://schemas.microsoft.com/office/powerpoint/2010/main" val="255990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28650" y="116632"/>
            <a:ext cx="7886700" cy="1325563"/>
          </a:xfrm>
        </p:spPr>
        <p:txBody>
          <a:bodyPr/>
          <a:lstStyle/>
          <a:p>
            <a:pPr>
              <a:defRPr/>
            </a:pPr>
            <a:r>
              <a:rPr lang="en-US" altLang="en-US" dirty="0"/>
              <a:t>Computer System Components</a:t>
            </a:r>
          </a:p>
        </p:txBody>
      </p:sp>
      <p:sp>
        <p:nvSpPr>
          <p:cNvPr id="28675" name="Rectangle 3"/>
          <p:cNvSpPr>
            <a:spLocks noGrp="1" noChangeArrowheads="1"/>
          </p:cNvSpPr>
          <p:nvPr>
            <p:ph idx="1"/>
          </p:nvPr>
        </p:nvSpPr>
        <p:spPr/>
        <p:txBody>
          <a:bodyPr>
            <a:noAutofit/>
          </a:bodyPr>
          <a:lstStyle/>
          <a:p>
            <a:r>
              <a:rPr lang="en-US" altLang="en-US" sz="4000" dirty="0"/>
              <a:t>Users </a:t>
            </a:r>
          </a:p>
          <a:p>
            <a:pPr lvl="1"/>
            <a:r>
              <a:rPr lang="en-US" altLang="en-US" sz="2000" dirty="0"/>
              <a:t>People, machines, other computers</a:t>
            </a:r>
          </a:p>
          <a:p>
            <a:r>
              <a:rPr lang="en-US" altLang="en-US" sz="4000" dirty="0"/>
              <a:t>Application Programs</a:t>
            </a:r>
          </a:p>
          <a:p>
            <a:pPr lvl="1"/>
            <a:r>
              <a:rPr lang="en-US" altLang="en-US" sz="2000" dirty="0"/>
              <a:t>Solve computing problems of users (compilers, database systems, video games, business programs such as banking software).</a:t>
            </a:r>
          </a:p>
          <a:p>
            <a:r>
              <a:rPr lang="en-US" altLang="en-US" sz="4000" dirty="0"/>
              <a:t>Operating System </a:t>
            </a:r>
          </a:p>
          <a:p>
            <a:pPr lvl="1"/>
            <a:r>
              <a:rPr lang="en-US" altLang="en-US" sz="2000" dirty="0"/>
              <a:t>Controls and coordinates the use of hardware among application programs.</a:t>
            </a:r>
          </a:p>
          <a:p>
            <a:r>
              <a:rPr lang="en-US" altLang="en-US" sz="4000" dirty="0"/>
              <a:t>Hardware</a:t>
            </a:r>
          </a:p>
          <a:p>
            <a:pPr lvl="1"/>
            <a:r>
              <a:rPr lang="en-US" altLang="en-US" sz="2000" dirty="0"/>
              <a:t>Provides basic computing resources (CPU, memory, I/O devices).</a:t>
            </a:r>
          </a:p>
          <a:p>
            <a:pPr lvl="1"/>
            <a:endParaRPr lang="en-US" altLang="en-US" sz="2000" dirty="0"/>
          </a:p>
          <a:p>
            <a:pPr lvl="1"/>
            <a:endParaRPr lang="en-US" altLang="en-US" sz="3600" dirty="0"/>
          </a:p>
        </p:txBody>
      </p:sp>
      <p:sp>
        <p:nvSpPr>
          <p:cNvPr id="28676"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chemeClr val="bg2"/>
                </a:solidFill>
              </a:rPr>
              <a:t>IS3313 Systems Software - Lecture 1</a:t>
            </a:r>
          </a:p>
        </p:txBody>
      </p:sp>
      <p:sp>
        <p:nvSpPr>
          <p:cNvPr id="2867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EC016A-2263-453B-BC1B-2CB4A1128C15}" type="slidenum">
              <a:rPr lang="en-US" altLang="en-US" sz="1400" smtClean="0">
                <a:solidFill>
                  <a:schemeClr val="bg2"/>
                </a:solidFill>
              </a:rPr>
              <a:pPr/>
              <a:t>12</a:t>
            </a:fld>
            <a:endParaRPr lang="en-US" altLang="en-US" sz="1400">
              <a:solidFill>
                <a:schemeClr val="bg2"/>
              </a:solidFill>
            </a:endParaRPr>
          </a:p>
        </p:txBody>
      </p:sp>
    </p:spTree>
    <p:extLst>
      <p:ext uri="{BB962C8B-B14F-4D97-AF65-F5344CB8AC3E}">
        <p14:creationId xmlns:p14="http://schemas.microsoft.com/office/powerpoint/2010/main" val="395761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altLang="en-US"/>
              <a:t>Abstract View of System</a:t>
            </a:r>
          </a:p>
        </p:txBody>
      </p:sp>
      <p:sp>
        <p:nvSpPr>
          <p:cNvPr id="2969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2970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2DEE78-1426-4485-AA23-9A55533F1865}" type="slidenum">
              <a:rPr lang="en-US" altLang="en-US" sz="1400" smtClean="0">
                <a:solidFill>
                  <a:schemeClr val="bg2"/>
                </a:solidFill>
              </a:rPr>
              <a:pPr/>
              <a:t>13</a:t>
            </a:fld>
            <a:endParaRPr lang="en-US" altLang="en-US" sz="1400">
              <a:solidFill>
                <a:schemeClr val="bg2"/>
              </a:solidFill>
            </a:endParaRPr>
          </a:p>
        </p:txBody>
      </p:sp>
      <p:sp>
        <p:nvSpPr>
          <p:cNvPr id="29701" name="Rectangle 3"/>
          <p:cNvSpPr>
            <a:spLocks noChangeArrowheads="1"/>
          </p:cNvSpPr>
          <p:nvPr/>
        </p:nvSpPr>
        <p:spPr bwMode="auto">
          <a:xfrm>
            <a:off x="1524000" y="3276600"/>
            <a:ext cx="5867400" cy="1219200"/>
          </a:xfrm>
          <a:prstGeom prst="rect">
            <a:avLst/>
          </a:prstGeom>
          <a:solidFill>
            <a:srgbClr val="FF9966"/>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latin typeface="Times New Roman" panose="02020603050405020304" pitchFamily="18" charset="0"/>
              </a:rPr>
              <a:t>System and Application Programs</a:t>
            </a:r>
            <a:endParaRPr lang="en-US" altLang="en-US" sz="2400">
              <a:latin typeface="Times New Roman" panose="02020603050405020304" pitchFamily="18" charset="0"/>
            </a:endParaRPr>
          </a:p>
        </p:txBody>
      </p:sp>
      <p:sp>
        <p:nvSpPr>
          <p:cNvPr id="29702" name="Rectangle 4"/>
          <p:cNvSpPr>
            <a:spLocks noChangeArrowheads="1"/>
          </p:cNvSpPr>
          <p:nvPr/>
        </p:nvSpPr>
        <p:spPr bwMode="auto">
          <a:xfrm>
            <a:off x="2971800" y="4114800"/>
            <a:ext cx="2971800" cy="914400"/>
          </a:xfrm>
          <a:prstGeom prst="rect">
            <a:avLst/>
          </a:prstGeom>
          <a:solidFill>
            <a:srgbClr val="FF5050"/>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latin typeface="Times New Roman" panose="02020603050405020304" pitchFamily="18" charset="0"/>
              </a:rPr>
              <a:t>Operating System</a:t>
            </a:r>
            <a:endParaRPr lang="en-US" altLang="en-US" sz="2400">
              <a:latin typeface="Times New Roman" panose="02020603050405020304" pitchFamily="18" charset="0"/>
            </a:endParaRPr>
          </a:p>
        </p:txBody>
      </p:sp>
      <p:sp>
        <p:nvSpPr>
          <p:cNvPr id="29703" name="Rectangle 5"/>
          <p:cNvSpPr>
            <a:spLocks noChangeArrowheads="1"/>
          </p:cNvSpPr>
          <p:nvPr/>
        </p:nvSpPr>
        <p:spPr bwMode="auto">
          <a:xfrm>
            <a:off x="3733800" y="4800600"/>
            <a:ext cx="1447800" cy="914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a:latin typeface="Times New Roman" panose="02020603050405020304" pitchFamily="18" charset="0"/>
              </a:rPr>
              <a:t>Computer </a:t>
            </a:r>
          </a:p>
          <a:p>
            <a:pPr algn="ctr"/>
            <a:r>
              <a:rPr lang="en-US" altLang="en-US" sz="1400">
                <a:latin typeface="Times New Roman" panose="02020603050405020304" pitchFamily="18" charset="0"/>
              </a:rPr>
              <a:t>Hardware</a:t>
            </a:r>
            <a:endParaRPr lang="en-US" altLang="en-US" sz="2400">
              <a:latin typeface="Times New Roman" panose="02020603050405020304" pitchFamily="18" charset="0"/>
            </a:endParaRPr>
          </a:p>
        </p:txBody>
      </p:sp>
      <p:sp>
        <p:nvSpPr>
          <p:cNvPr id="29704" name="Rectangle 7"/>
          <p:cNvSpPr>
            <a:spLocks noChangeArrowheads="1"/>
          </p:cNvSpPr>
          <p:nvPr/>
        </p:nvSpPr>
        <p:spPr bwMode="auto">
          <a:xfrm>
            <a:off x="1874168" y="2132856"/>
            <a:ext cx="609600" cy="6858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User</a:t>
            </a:r>
          </a:p>
          <a:p>
            <a:pPr algn="ctr"/>
            <a:r>
              <a:rPr lang="en-US" altLang="en-US" sz="1200">
                <a:latin typeface="Times New Roman" panose="02020603050405020304" pitchFamily="18" charset="0"/>
              </a:rPr>
              <a:t>1</a:t>
            </a:r>
          </a:p>
          <a:p>
            <a:pPr algn="ctr"/>
            <a:endParaRPr lang="en-US" altLang="en-US" sz="1200">
              <a:latin typeface="Times New Roman" panose="02020603050405020304" pitchFamily="18" charset="0"/>
            </a:endParaRPr>
          </a:p>
        </p:txBody>
      </p:sp>
      <p:sp>
        <p:nvSpPr>
          <p:cNvPr id="29705" name="Rectangle 8"/>
          <p:cNvSpPr>
            <a:spLocks noChangeArrowheads="1"/>
          </p:cNvSpPr>
          <p:nvPr/>
        </p:nvSpPr>
        <p:spPr bwMode="auto">
          <a:xfrm>
            <a:off x="2971800" y="2133600"/>
            <a:ext cx="609600" cy="6858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User</a:t>
            </a:r>
          </a:p>
          <a:p>
            <a:pPr algn="ctr"/>
            <a:r>
              <a:rPr lang="en-US" altLang="en-US" sz="1200">
                <a:latin typeface="Times New Roman" panose="02020603050405020304" pitchFamily="18" charset="0"/>
              </a:rPr>
              <a:t>2</a:t>
            </a:r>
          </a:p>
        </p:txBody>
      </p:sp>
      <p:sp>
        <p:nvSpPr>
          <p:cNvPr id="29706" name="Rectangle 9"/>
          <p:cNvSpPr>
            <a:spLocks noChangeArrowheads="1"/>
          </p:cNvSpPr>
          <p:nvPr/>
        </p:nvSpPr>
        <p:spPr bwMode="auto">
          <a:xfrm>
            <a:off x="4034408" y="2133600"/>
            <a:ext cx="609600" cy="6858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User</a:t>
            </a:r>
          </a:p>
          <a:p>
            <a:pPr algn="ctr"/>
            <a:r>
              <a:rPr lang="en-US" altLang="en-US" sz="1200">
                <a:latin typeface="Times New Roman" panose="02020603050405020304" pitchFamily="18" charset="0"/>
              </a:rPr>
              <a:t>3</a:t>
            </a:r>
          </a:p>
        </p:txBody>
      </p:sp>
      <p:sp>
        <p:nvSpPr>
          <p:cNvPr id="29707" name="Rectangle 10"/>
          <p:cNvSpPr>
            <a:spLocks noChangeArrowheads="1"/>
          </p:cNvSpPr>
          <p:nvPr/>
        </p:nvSpPr>
        <p:spPr bwMode="auto">
          <a:xfrm>
            <a:off x="6194648" y="2133600"/>
            <a:ext cx="609600" cy="685800"/>
          </a:xfrm>
          <a:prstGeom prst="rect">
            <a:avLst/>
          </a:prstGeom>
          <a:solidFill>
            <a:srgbClr val="9999FF"/>
          </a:solidFill>
          <a:ln w="9525">
            <a:solidFill>
              <a:schemeClr val="tx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latin typeface="Times New Roman" panose="02020603050405020304" pitchFamily="18" charset="0"/>
              </a:rPr>
              <a:t>User</a:t>
            </a:r>
          </a:p>
          <a:p>
            <a:pPr algn="ctr"/>
            <a:r>
              <a:rPr lang="en-US" altLang="en-US" sz="1200">
                <a:latin typeface="Times New Roman" panose="02020603050405020304" pitchFamily="18" charset="0"/>
              </a:rPr>
              <a:t>n</a:t>
            </a:r>
          </a:p>
        </p:txBody>
      </p:sp>
      <p:sp>
        <p:nvSpPr>
          <p:cNvPr id="29709" name="Line 12"/>
          <p:cNvSpPr>
            <a:spLocks noChangeShapeType="1"/>
          </p:cNvSpPr>
          <p:nvPr/>
        </p:nvSpPr>
        <p:spPr bwMode="auto">
          <a:xfrm>
            <a:off x="3352800" y="2895600"/>
            <a:ext cx="0" cy="381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9710" name="Line 13"/>
          <p:cNvSpPr>
            <a:spLocks noChangeShapeType="1"/>
          </p:cNvSpPr>
          <p:nvPr/>
        </p:nvSpPr>
        <p:spPr bwMode="auto">
          <a:xfrm>
            <a:off x="4355976" y="2895600"/>
            <a:ext cx="0" cy="381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9711" name="Line 14"/>
          <p:cNvSpPr>
            <a:spLocks noChangeShapeType="1"/>
          </p:cNvSpPr>
          <p:nvPr/>
        </p:nvSpPr>
        <p:spPr bwMode="auto">
          <a:xfrm>
            <a:off x="6516216" y="2895600"/>
            <a:ext cx="0" cy="381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9712" name="Text Box 19"/>
          <p:cNvSpPr txBox="1">
            <a:spLocks noChangeArrowheads="1"/>
          </p:cNvSpPr>
          <p:nvPr/>
        </p:nvSpPr>
        <p:spPr bwMode="auto">
          <a:xfrm>
            <a:off x="1769268" y="3450431"/>
            <a:ext cx="7681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rPr>
              <a:t>Compiler</a:t>
            </a:r>
            <a:endParaRPr lang="en-US" altLang="en-US" sz="2400" dirty="0">
              <a:latin typeface="Times New Roman" panose="02020603050405020304" pitchFamily="18" charset="0"/>
            </a:endParaRPr>
          </a:p>
        </p:txBody>
      </p:sp>
      <p:sp>
        <p:nvSpPr>
          <p:cNvPr id="29713" name="Text Box 20"/>
          <p:cNvSpPr txBox="1">
            <a:spLocks noChangeArrowheads="1"/>
          </p:cNvSpPr>
          <p:nvPr/>
        </p:nvSpPr>
        <p:spPr bwMode="auto">
          <a:xfrm>
            <a:off x="2936411" y="3444081"/>
            <a:ext cx="8435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rPr>
              <a:t>Assembler</a:t>
            </a:r>
            <a:endParaRPr lang="en-US" altLang="en-US" sz="2400" dirty="0">
              <a:latin typeface="Times New Roman" panose="02020603050405020304" pitchFamily="18" charset="0"/>
            </a:endParaRPr>
          </a:p>
        </p:txBody>
      </p:sp>
      <p:sp>
        <p:nvSpPr>
          <p:cNvPr id="29714" name="Text Box 21"/>
          <p:cNvSpPr txBox="1">
            <a:spLocks noChangeArrowheads="1"/>
          </p:cNvSpPr>
          <p:nvPr/>
        </p:nvSpPr>
        <p:spPr bwMode="auto">
          <a:xfrm>
            <a:off x="3971775" y="3424624"/>
            <a:ext cx="8162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rPr>
              <a:t>text editor</a:t>
            </a:r>
            <a:endParaRPr lang="en-US" altLang="en-US" sz="2400" dirty="0">
              <a:latin typeface="Times New Roman" panose="02020603050405020304" pitchFamily="18" charset="0"/>
            </a:endParaRPr>
          </a:p>
        </p:txBody>
      </p:sp>
      <p:sp>
        <p:nvSpPr>
          <p:cNvPr id="29715" name="Text Box 22"/>
          <p:cNvSpPr txBox="1">
            <a:spLocks noChangeArrowheads="1"/>
          </p:cNvSpPr>
          <p:nvPr/>
        </p:nvSpPr>
        <p:spPr bwMode="auto">
          <a:xfrm>
            <a:off x="5943600" y="3415139"/>
            <a:ext cx="1262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rPr>
              <a:t>database system</a:t>
            </a:r>
          </a:p>
        </p:txBody>
      </p:sp>
      <p:sp>
        <p:nvSpPr>
          <p:cNvPr id="29716" name="Text Box 23"/>
          <p:cNvSpPr txBox="1">
            <a:spLocks noChangeArrowheads="1"/>
          </p:cNvSpPr>
          <p:nvPr/>
        </p:nvSpPr>
        <p:spPr bwMode="auto">
          <a:xfrm>
            <a:off x="5220072" y="2251075"/>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latin typeface="Times New Roman" panose="02020603050405020304" pitchFamily="18" charset="0"/>
              </a:rPr>
              <a:t>...</a:t>
            </a:r>
          </a:p>
        </p:txBody>
      </p:sp>
      <p:sp>
        <p:nvSpPr>
          <p:cNvPr id="21" name="Line 12">
            <a:extLst>
              <a:ext uri="{FF2B5EF4-FFF2-40B4-BE49-F238E27FC236}">
                <a16:creationId xmlns:a16="http://schemas.microsoft.com/office/drawing/2014/main" id="{FE31D758-3F40-4B32-9DC9-7A4F366AA10D}"/>
              </a:ext>
            </a:extLst>
          </p:cNvPr>
          <p:cNvSpPr>
            <a:spLocks noChangeShapeType="1"/>
          </p:cNvSpPr>
          <p:nvPr/>
        </p:nvSpPr>
        <p:spPr bwMode="auto">
          <a:xfrm>
            <a:off x="2195736" y="2903984"/>
            <a:ext cx="0" cy="381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Tree>
    <p:extLst>
      <p:ext uri="{BB962C8B-B14F-4D97-AF65-F5344CB8AC3E}">
        <p14:creationId xmlns:p14="http://schemas.microsoft.com/office/powerpoint/2010/main" val="135233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pPr eaLnBrk="1" hangingPunct="1">
              <a:defRPr/>
            </a:pPr>
            <a:r>
              <a:rPr lang="en-US" dirty="0"/>
              <a:t>Understanding System Software</a:t>
            </a:r>
            <a:br>
              <a:rPr lang="en-US" dirty="0"/>
            </a:br>
            <a:r>
              <a:rPr lang="en-US" sz="3600" dirty="0"/>
              <a:t>Operating System Fundamentals</a:t>
            </a:r>
            <a:endParaRPr lang="en-US" dirty="0"/>
          </a:p>
        </p:txBody>
      </p:sp>
      <p:sp>
        <p:nvSpPr>
          <p:cNvPr id="67587" name="Rectangle 3"/>
          <p:cNvSpPr>
            <a:spLocks noGrp="1" noChangeArrowheads="1"/>
          </p:cNvSpPr>
          <p:nvPr>
            <p:ph idx="1"/>
          </p:nvPr>
        </p:nvSpPr>
        <p:spPr>
          <a:xfrm>
            <a:off x="457200" y="1600200"/>
            <a:ext cx="5842992" cy="4876800"/>
          </a:xfrm>
        </p:spPr>
        <p:txBody>
          <a:bodyPr>
            <a:normAutofit/>
          </a:bodyPr>
          <a:lstStyle/>
          <a:p>
            <a:pPr eaLnBrk="1" hangingPunct="1">
              <a:defRPr/>
            </a:pPr>
            <a:r>
              <a:rPr lang="en-US" sz="3200" dirty="0">
                <a:effectLst/>
              </a:rPr>
              <a:t>Two basic types of software</a:t>
            </a:r>
          </a:p>
          <a:p>
            <a:pPr lvl="1">
              <a:defRPr/>
            </a:pPr>
            <a:r>
              <a:rPr lang="en-US" sz="2800" dirty="0"/>
              <a:t>Application software </a:t>
            </a:r>
          </a:p>
          <a:p>
            <a:pPr lvl="1">
              <a:defRPr/>
            </a:pPr>
            <a:r>
              <a:rPr lang="en-US" dirty="0">
                <a:effectLst/>
              </a:rPr>
              <a:t>System software</a:t>
            </a:r>
          </a:p>
          <a:p>
            <a:r>
              <a:rPr lang="en-US" dirty="0"/>
              <a:t>Operating system fundamentals</a:t>
            </a:r>
          </a:p>
          <a:p>
            <a:pPr lvl="1"/>
            <a:r>
              <a:rPr lang="en-US" dirty="0"/>
              <a:t>Multitasking</a:t>
            </a:r>
          </a:p>
          <a:p>
            <a:pPr lvl="1"/>
            <a:r>
              <a:rPr lang="en-US" dirty="0"/>
              <a:t>Networking capabilities </a:t>
            </a:r>
          </a:p>
          <a:p>
            <a:pPr lvl="1"/>
            <a:r>
              <a:rPr lang="en-US" dirty="0"/>
              <a:t>Categorized by type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378" y="1708150"/>
            <a:ext cx="2627243" cy="4648200"/>
          </a:xfrm>
          <a:prstGeom prst="rect">
            <a:avLst/>
          </a:prstGeom>
        </p:spPr>
      </p:pic>
    </p:spTree>
    <p:extLst>
      <p:ext uri="{BB962C8B-B14F-4D97-AF65-F5344CB8AC3E}">
        <p14:creationId xmlns:p14="http://schemas.microsoft.com/office/powerpoint/2010/main" val="406568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Understanding System Software</a:t>
            </a:r>
            <a:br>
              <a:rPr lang="en-US" dirty="0"/>
            </a:br>
            <a:r>
              <a:rPr lang="en-US" sz="3600" dirty="0"/>
              <a:t>Operating System Fundamentals</a:t>
            </a:r>
            <a:endParaRPr lang="en-US" sz="4000" dirty="0"/>
          </a:p>
        </p:txBody>
      </p:sp>
      <p:sp>
        <p:nvSpPr>
          <p:cNvPr id="6" name="Content Placeholder 5"/>
          <p:cNvSpPr>
            <a:spLocks noGrp="1"/>
          </p:cNvSpPr>
          <p:nvPr>
            <p:ph idx="1"/>
          </p:nvPr>
        </p:nvSpPr>
        <p:spPr>
          <a:xfrm>
            <a:off x="457200" y="1600200"/>
            <a:ext cx="8229600" cy="4876800"/>
          </a:xfrm>
        </p:spPr>
        <p:txBody>
          <a:bodyPr>
            <a:normAutofit/>
          </a:bodyPr>
          <a:lstStyle/>
          <a:p>
            <a:r>
              <a:rPr lang="en-US" dirty="0"/>
              <a:t>Categorized by device</a:t>
            </a:r>
          </a:p>
          <a:p>
            <a:pPr lvl="1"/>
            <a:r>
              <a:rPr lang="en-US" dirty="0"/>
              <a:t>Mainframes</a:t>
            </a:r>
          </a:p>
          <a:p>
            <a:pPr lvl="1"/>
            <a:r>
              <a:rPr lang="en-US" dirty="0"/>
              <a:t>Network computers</a:t>
            </a:r>
          </a:p>
          <a:p>
            <a:pPr lvl="1"/>
            <a:r>
              <a:rPr lang="en-US" dirty="0"/>
              <a:t>Personal computers, Laptops, Netbooks, Tablets</a:t>
            </a:r>
          </a:p>
          <a:p>
            <a:pPr lvl="1"/>
            <a:r>
              <a:rPr lang="en-US" dirty="0"/>
              <a:t>Mobile devices and Smart Phones</a:t>
            </a:r>
          </a:p>
          <a:p>
            <a:pPr lvl="1"/>
            <a:r>
              <a:rPr lang="en-US" dirty="0"/>
              <a:t>Robots</a:t>
            </a:r>
          </a:p>
        </p:txBody>
      </p:sp>
    </p:spTree>
    <p:extLst>
      <p:ext uri="{BB962C8B-B14F-4D97-AF65-F5344CB8AC3E}">
        <p14:creationId xmlns:p14="http://schemas.microsoft.com/office/powerpoint/2010/main" val="352436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46" y="2597961"/>
            <a:ext cx="4882166" cy="2881278"/>
          </a:xfrm>
          <a:prstGeom prst="rect">
            <a:avLst/>
          </a:prstGeom>
        </p:spPr>
      </p:pic>
      <p:sp>
        <p:nvSpPr>
          <p:cNvPr id="2" name="Title 1"/>
          <p:cNvSpPr>
            <a:spLocks noGrp="1"/>
          </p:cNvSpPr>
          <p:nvPr>
            <p:ph type="title"/>
          </p:nvPr>
        </p:nvSpPr>
        <p:spPr>
          <a:xfrm>
            <a:off x="381000" y="228600"/>
            <a:ext cx="8382000" cy="1066800"/>
          </a:xfrm>
        </p:spPr>
        <p:txBody>
          <a:bodyPr>
            <a:noAutofit/>
          </a:bodyPr>
          <a:lstStyle/>
          <a:p>
            <a:r>
              <a:rPr lang="en-US" sz="4000" dirty="0"/>
              <a:t>Understanding System Software</a:t>
            </a:r>
            <a:br>
              <a:rPr lang="en-US" sz="4000" dirty="0"/>
            </a:br>
            <a:r>
              <a:rPr lang="en-US" sz="3200" dirty="0"/>
              <a:t>Operating Systems for Personal Computers</a:t>
            </a:r>
          </a:p>
        </p:txBody>
      </p:sp>
      <p:sp>
        <p:nvSpPr>
          <p:cNvPr id="3" name="Content Placeholder 2"/>
          <p:cNvSpPr>
            <a:spLocks noGrp="1"/>
          </p:cNvSpPr>
          <p:nvPr>
            <p:ph idx="1"/>
          </p:nvPr>
        </p:nvSpPr>
        <p:spPr>
          <a:xfrm>
            <a:off x="457200" y="1600200"/>
            <a:ext cx="4474840" cy="4876800"/>
          </a:xfrm>
        </p:spPr>
        <p:txBody>
          <a:bodyPr>
            <a:normAutofit/>
          </a:bodyPr>
          <a:lstStyle/>
          <a:p>
            <a:r>
              <a:rPr lang="en-US" dirty="0"/>
              <a:t>Top three operating systems</a:t>
            </a:r>
          </a:p>
          <a:p>
            <a:pPr lvl="1"/>
            <a:r>
              <a:rPr lang="en-US" dirty="0"/>
              <a:t>Windows</a:t>
            </a:r>
          </a:p>
          <a:p>
            <a:pPr lvl="1"/>
            <a:r>
              <a:rPr lang="en-US" dirty="0"/>
              <a:t>Max OS X</a:t>
            </a:r>
          </a:p>
          <a:p>
            <a:pPr lvl="1"/>
            <a:r>
              <a:rPr lang="en-US" dirty="0"/>
              <a:t>Linux</a:t>
            </a:r>
          </a:p>
          <a:p>
            <a:r>
              <a:rPr lang="en-US" dirty="0"/>
              <a:t>Windows 10 optimized for touch screen</a:t>
            </a:r>
          </a:p>
          <a:p>
            <a:r>
              <a:rPr lang="en-US" dirty="0"/>
              <a:t>Cloud-based OS</a:t>
            </a:r>
          </a:p>
        </p:txBody>
      </p:sp>
    </p:spTree>
    <p:extLst>
      <p:ext uri="{BB962C8B-B14F-4D97-AF65-F5344CB8AC3E}">
        <p14:creationId xmlns:p14="http://schemas.microsoft.com/office/powerpoint/2010/main" val="191347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716238"/>
            <a:ext cx="5470301" cy="4989577"/>
          </a:xfrm>
          <a:prstGeom prst="rect">
            <a:avLst/>
          </a:prstGeom>
        </p:spPr>
      </p:pic>
      <p:sp>
        <p:nvSpPr>
          <p:cNvPr id="4" name="Title 3"/>
          <p:cNvSpPr>
            <a:spLocks noGrp="1"/>
          </p:cNvSpPr>
          <p:nvPr>
            <p:ph type="title"/>
          </p:nvPr>
        </p:nvSpPr>
        <p:spPr/>
        <p:txBody>
          <a:bodyPr>
            <a:normAutofit/>
          </a:bodyPr>
          <a:lstStyle/>
          <a:p>
            <a:r>
              <a:rPr lang="en-US" dirty="0"/>
              <a:t>What the Operating System Does</a:t>
            </a:r>
          </a:p>
        </p:txBody>
      </p:sp>
      <p:sp>
        <p:nvSpPr>
          <p:cNvPr id="5" name="Rectangle 4"/>
          <p:cNvSpPr/>
          <p:nvPr/>
        </p:nvSpPr>
        <p:spPr>
          <a:xfrm>
            <a:off x="533400" y="1671254"/>
            <a:ext cx="3657600" cy="2062103"/>
          </a:xfrm>
          <a:prstGeom prst="rect">
            <a:avLst/>
          </a:prstGeom>
        </p:spPr>
        <p:txBody>
          <a:bodyPr wrap="square">
            <a:spAutoFit/>
          </a:bodyPr>
          <a:lstStyle/>
          <a:p>
            <a:pPr>
              <a:defRPr/>
            </a:pPr>
            <a:r>
              <a:rPr lang="en-US" sz="3200" dirty="0">
                <a:solidFill>
                  <a:srgbClr val="0070C0"/>
                </a:solidFill>
                <a:latin typeface="Arial" pitchFamily="34" charset="0"/>
                <a:cs typeface="Arial" pitchFamily="34" charset="0"/>
              </a:rPr>
              <a:t>OS - Coordinates and directs the flow of data and information</a:t>
            </a:r>
          </a:p>
        </p:txBody>
      </p:sp>
    </p:spTree>
    <p:extLst>
      <p:ext uri="{BB962C8B-B14F-4D97-AF65-F5344CB8AC3E}">
        <p14:creationId xmlns:p14="http://schemas.microsoft.com/office/powerpoint/2010/main" val="8687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1728518"/>
            <a:ext cx="3429000" cy="4779620"/>
          </a:xfrm>
          <a:prstGeom prst="rect">
            <a:avLst/>
          </a:prstGeom>
        </p:spPr>
      </p:pic>
      <p:sp>
        <p:nvSpPr>
          <p:cNvPr id="77826" name="Rectangle 2"/>
          <p:cNvSpPr>
            <a:spLocks noGrp="1" noChangeArrowheads="1"/>
          </p:cNvSpPr>
          <p:nvPr>
            <p:ph type="title"/>
          </p:nvPr>
        </p:nvSpPr>
        <p:spPr>
          <a:xfrm>
            <a:off x="381000" y="228600"/>
            <a:ext cx="8382000" cy="1066800"/>
          </a:xfrm>
        </p:spPr>
        <p:txBody>
          <a:bodyPr>
            <a:normAutofit fontScale="90000"/>
          </a:bodyPr>
          <a:lstStyle/>
          <a:p>
            <a:pPr eaLnBrk="1" hangingPunct="1">
              <a:defRPr/>
            </a:pPr>
            <a:r>
              <a:rPr lang="en-US" dirty="0"/>
              <a:t>What the Operating System Does</a:t>
            </a:r>
            <a:br>
              <a:rPr lang="en-US" sz="6000" dirty="0"/>
            </a:br>
            <a:r>
              <a:rPr lang="en-US" sz="3600" dirty="0"/>
              <a:t>The User Interface &amp; I/O Management</a:t>
            </a:r>
            <a:endParaRPr lang="en-US" sz="4000" dirty="0"/>
          </a:p>
        </p:txBody>
      </p:sp>
      <p:sp>
        <p:nvSpPr>
          <p:cNvPr id="77827" name="Rectangle 3"/>
          <p:cNvSpPr>
            <a:spLocks noGrp="1" noChangeArrowheads="1"/>
          </p:cNvSpPr>
          <p:nvPr>
            <p:ph idx="1"/>
          </p:nvPr>
        </p:nvSpPr>
        <p:spPr>
          <a:xfrm>
            <a:off x="457200" y="1600201"/>
            <a:ext cx="5181600" cy="4832394"/>
          </a:xfrm>
        </p:spPr>
        <p:txBody>
          <a:bodyPr>
            <a:normAutofit/>
          </a:bodyPr>
          <a:lstStyle/>
          <a:p>
            <a:pPr>
              <a:lnSpc>
                <a:spcPct val="100000"/>
              </a:lnSpc>
              <a:defRPr/>
            </a:pPr>
            <a:r>
              <a:rPr lang="en-US" dirty="0"/>
              <a:t>Enables user to interact with the computer</a:t>
            </a:r>
          </a:p>
          <a:p>
            <a:pPr>
              <a:lnSpc>
                <a:spcPct val="100000"/>
              </a:lnSpc>
              <a:defRPr/>
            </a:pPr>
            <a:r>
              <a:rPr lang="en-US" dirty="0"/>
              <a:t>Types of interfaces</a:t>
            </a:r>
          </a:p>
          <a:p>
            <a:pPr lvl="1">
              <a:lnSpc>
                <a:spcPct val="100000"/>
              </a:lnSpc>
              <a:defRPr/>
            </a:pPr>
            <a:r>
              <a:rPr lang="en-US" dirty="0"/>
              <a:t>Command-driven interface</a:t>
            </a:r>
          </a:p>
          <a:p>
            <a:pPr lvl="1">
              <a:lnSpc>
                <a:spcPct val="100000"/>
              </a:lnSpc>
              <a:defRPr/>
            </a:pPr>
            <a:r>
              <a:rPr lang="en-US" dirty="0"/>
              <a:t>Menu-driven interface</a:t>
            </a:r>
          </a:p>
          <a:p>
            <a:pPr lvl="1">
              <a:lnSpc>
                <a:spcPct val="100000"/>
              </a:lnSpc>
              <a:defRPr/>
            </a:pPr>
            <a:r>
              <a:rPr lang="en-US" dirty="0"/>
              <a:t>Graphical user interface (GUI)</a:t>
            </a:r>
          </a:p>
        </p:txBody>
      </p:sp>
    </p:spTree>
    <p:extLst>
      <p:ext uri="{BB962C8B-B14F-4D97-AF65-F5344CB8AC3E}">
        <p14:creationId xmlns:p14="http://schemas.microsoft.com/office/powerpoint/2010/main" val="250212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Grp="1" noChangeArrowheads="1"/>
          </p:cNvSpPr>
          <p:nvPr>
            <p:ph type="title"/>
          </p:nvPr>
        </p:nvSpPr>
        <p:spPr/>
        <p:txBody>
          <a:bodyPr>
            <a:normAutofit fontScale="90000"/>
          </a:bodyPr>
          <a:lstStyle/>
          <a:p>
            <a:pPr eaLnBrk="1" hangingPunct="1">
              <a:defRPr/>
            </a:pPr>
            <a:r>
              <a:rPr lang="en-US" dirty="0"/>
              <a:t>What the Operating System Does</a:t>
            </a:r>
            <a:br>
              <a:rPr lang="en-US" sz="6000" dirty="0"/>
            </a:br>
            <a:r>
              <a:rPr lang="en-US" sz="3600" dirty="0"/>
              <a:t>Processor Management</a:t>
            </a:r>
            <a:endParaRPr lang="en-US" dirty="0"/>
          </a:p>
        </p:txBody>
      </p:sp>
      <p:sp>
        <p:nvSpPr>
          <p:cNvPr id="79879" name="Rectangle 7"/>
          <p:cNvSpPr>
            <a:spLocks noGrp="1" noChangeArrowheads="1"/>
          </p:cNvSpPr>
          <p:nvPr>
            <p:ph idx="1"/>
          </p:nvPr>
        </p:nvSpPr>
        <p:spPr>
          <a:xfrm>
            <a:off x="614784" y="1919312"/>
            <a:ext cx="8077200" cy="4953000"/>
          </a:xfrm>
        </p:spPr>
        <p:txBody>
          <a:bodyPr>
            <a:normAutofit/>
          </a:bodyPr>
          <a:lstStyle/>
          <a:p>
            <a:pPr eaLnBrk="1" hangingPunct="1">
              <a:defRPr/>
            </a:pPr>
            <a:r>
              <a:rPr lang="en-US" dirty="0"/>
              <a:t>P</a:t>
            </a:r>
            <a:r>
              <a:rPr lang="en-US" dirty="0">
                <a:effectLst/>
              </a:rPr>
              <a:t>erforms many tasks at once</a:t>
            </a:r>
          </a:p>
          <a:p>
            <a:pPr eaLnBrk="1" hangingPunct="1">
              <a:defRPr/>
            </a:pPr>
            <a:r>
              <a:rPr lang="en-US" dirty="0"/>
              <a:t>Arranges execution of activities</a:t>
            </a:r>
          </a:p>
          <a:p>
            <a:pPr eaLnBrk="1" hangingPunct="1">
              <a:defRPr/>
            </a:pPr>
            <a:r>
              <a:rPr lang="en-US" dirty="0">
                <a:effectLst/>
              </a:rPr>
              <a:t>Assigns time to activity</a:t>
            </a:r>
          </a:p>
          <a:p>
            <a:pPr eaLnBrk="1" hangingPunct="1">
              <a:defRPr/>
            </a:pPr>
            <a:r>
              <a:rPr lang="en-US" dirty="0"/>
              <a:t>Switches among processes </a:t>
            </a:r>
          </a:p>
          <a:p>
            <a:pPr>
              <a:defRPr/>
            </a:pPr>
            <a:r>
              <a:rPr lang="en-US" dirty="0"/>
              <a:t>Handles events</a:t>
            </a:r>
          </a:p>
        </p:txBody>
      </p:sp>
    </p:spTree>
    <p:extLst>
      <p:ext uri="{BB962C8B-B14F-4D97-AF65-F5344CB8AC3E}">
        <p14:creationId xmlns:p14="http://schemas.microsoft.com/office/powerpoint/2010/main" val="5529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91002" y="116632"/>
            <a:ext cx="7886700" cy="1325563"/>
          </a:xfrm>
        </p:spPr>
        <p:txBody>
          <a:bodyPr/>
          <a:lstStyle/>
          <a:p>
            <a:pPr>
              <a:defRPr/>
            </a:pPr>
            <a:r>
              <a:rPr lang="en-US" altLang="en-US" dirty="0"/>
              <a:t>Introduction</a:t>
            </a:r>
          </a:p>
        </p:txBody>
      </p:sp>
      <p:sp>
        <p:nvSpPr>
          <p:cNvPr id="17411" name="Rectangle 3"/>
          <p:cNvSpPr>
            <a:spLocks noGrp="1" noChangeArrowheads="1"/>
          </p:cNvSpPr>
          <p:nvPr>
            <p:ph idx="1"/>
          </p:nvPr>
        </p:nvSpPr>
        <p:spPr>
          <a:xfrm>
            <a:off x="457200" y="1687885"/>
            <a:ext cx="8229600" cy="4525963"/>
          </a:xfrm>
        </p:spPr>
        <p:txBody>
          <a:bodyPr>
            <a:normAutofit fontScale="70000" lnSpcReduction="20000"/>
          </a:bodyPr>
          <a:lstStyle/>
          <a:p>
            <a:pPr marL="0" indent="0">
              <a:buNone/>
            </a:pPr>
            <a:r>
              <a:rPr lang="en-GB" b="1" dirty="0"/>
              <a:t>Module Objective:</a:t>
            </a:r>
            <a:r>
              <a:rPr lang="en-GB" dirty="0"/>
              <a:t> To illustrate theoretical concepts in operating systems through their practical application in actual operating systems such as Windows, UNIX and LINUX.</a:t>
            </a:r>
            <a:br>
              <a:rPr lang="en-GB" dirty="0"/>
            </a:br>
            <a:br>
              <a:rPr lang="en-GB" dirty="0"/>
            </a:br>
            <a:r>
              <a:rPr lang="en-GB" b="1" dirty="0"/>
              <a:t>Module Content:</a:t>
            </a:r>
            <a:r>
              <a:rPr lang="en-GB" dirty="0"/>
              <a:t> The module begins with a review of CPU, memory, I/O, peripherals and other essential elements. Core operating systems topics such as the user interface, basic process management, memory management, the input/output systems, file management are then covered. These topics are applied to the Windows desktop and server operating systems. Current approaches to virtualisation are explored in an applied context. The practical element of this module sees students complete </a:t>
            </a:r>
            <a:r>
              <a:rPr lang="en-GB" dirty="0" err="1"/>
              <a:t>unix</a:t>
            </a:r>
            <a:r>
              <a:rPr lang="en-GB" dirty="0"/>
              <a:t> scripting tutorials which provide them with the skills and competencies for systems administration functions.</a:t>
            </a:r>
            <a:br>
              <a:rPr lang="en-GB" dirty="0"/>
            </a:br>
            <a:br>
              <a:rPr lang="en-GB" dirty="0"/>
            </a:br>
            <a:endParaRPr lang="en-GB" b="1" dirty="0"/>
          </a:p>
          <a:p>
            <a:pPr marL="0" indent="0">
              <a:buNone/>
            </a:pPr>
            <a:endParaRPr lang="en-GB" b="1" dirty="0"/>
          </a:p>
        </p:txBody>
      </p:sp>
      <p:sp>
        <p:nvSpPr>
          <p:cNvPr id="1741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8CFBA1-2AFA-4254-81A0-2A79AD7D267A}" type="slidenum">
              <a:rPr lang="en-US" altLang="en-US" sz="1400" smtClean="0">
                <a:solidFill>
                  <a:schemeClr val="bg2"/>
                </a:solidFill>
              </a:rPr>
              <a:pPr/>
              <a:t>2</a:t>
            </a:fld>
            <a:endParaRPr lang="en-US" altLang="en-US" sz="1400">
              <a:solidFill>
                <a:schemeClr val="bg2"/>
              </a:solidFill>
            </a:endParaRPr>
          </a:p>
        </p:txBody>
      </p:sp>
    </p:spTree>
    <p:extLst>
      <p:ext uri="{BB962C8B-B14F-4D97-AF65-F5344CB8AC3E}">
        <p14:creationId xmlns:p14="http://schemas.microsoft.com/office/powerpoint/2010/main" val="3055492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079" y="4143837"/>
            <a:ext cx="4787721" cy="1923125"/>
          </a:xfrm>
          <a:prstGeom prst="rect">
            <a:avLst/>
          </a:prstGeom>
        </p:spPr>
      </p:pic>
      <p:sp>
        <p:nvSpPr>
          <p:cNvPr id="81922" name="Rectangle 2"/>
          <p:cNvSpPr>
            <a:spLocks noGrp="1" noChangeArrowheads="1"/>
          </p:cNvSpPr>
          <p:nvPr>
            <p:ph type="title"/>
          </p:nvPr>
        </p:nvSpPr>
        <p:spPr/>
        <p:txBody>
          <a:bodyPr>
            <a:normAutofit fontScale="90000"/>
          </a:bodyPr>
          <a:lstStyle/>
          <a:p>
            <a:pPr eaLnBrk="1" hangingPunct="1">
              <a:defRPr/>
            </a:pPr>
            <a:r>
              <a:rPr lang="en-US" dirty="0"/>
              <a:t>What the Operating System Does</a:t>
            </a:r>
            <a:br>
              <a:rPr lang="en-US" dirty="0"/>
            </a:br>
            <a:r>
              <a:rPr lang="en-US" sz="3600" dirty="0"/>
              <a:t>Virtual Memory Management</a:t>
            </a:r>
            <a:endParaRPr lang="en-US" dirty="0"/>
          </a:p>
        </p:txBody>
      </p:sp>
      <p:sp>
        <p:nvSpPr>
          <p:cNvPr id="81923" name="Rectangle 3"/>
          <p:cNvSpPr>
            <a:spLocks noGrp="1" noChangeArrowheads="1"/>
          </p:cNvSpPr>
          <p:nvPr>
            <p:ph idx="1"/>
          </p:nvPr>
        </p:nvSpPr>
        <p:spPr>
          <a:xfrm>
            <a:off x="457200" y="1600200"/>
            <a:ext cx="8229600" cy="3505200"/>
          </a:xfrm>
        </p:spPr>
        <p:txBody>
          <a:bodyPr>
            <a:normAutofit/>
          </a:bodyPr>
          <a:lstStyle/>
          <a:p>
            <a:pPr eaLnBrk="1" hangingPunct="1">
              <a:defRPr/>
            </a:pPr>
            <a:r>
              <a:rPr lang="en-US" dirty="0">
                <a:effectLst/>
              </a:rPr>
              <a:t>RAM - limited capacity</a:t>
            </a:r>
          </a:p>
          <a:p>
            <a:pPr eaLnBrk="1" hangingPunct="1">
              <a:defRPr/>
            </a:pPr>
            <a:r>
              <a:rPr lang="en-US" dirty="0"/>
              <a:t>Full RAM - I</a:t>
            </a:r>
            <a:r>
              <a:rPr lang="en-US" dirty="0">
                <a:effectLst/>
              </a:rPr>
              <a:t>nstructions are stored on hard drive</a:t>
            </a:r>
          </a:p>
          <a:p>
            <a:pPr>
              <a:defRPr/>
            </a:pPr>
            <a:r>
              <a:rPr lang="en-US" dirty="0"/>
              <a:t>Borrowing drive space is called virtual memory</a:t>
            </a:r>
          </a:p>
        </p:txBody>
      </p:sp>
      <p:sp>
        <p:nvSpPr>
          <p:cNvPr id="3" name="TextBox 2"/>
          <p:cNvSpPr txBox="1"/>
          <p:nvPr/>
        </p:nvSpPr>
        <p:spPr>
          <a:xfrm>
            <a:off x="457200" y="4782234"/>
            <a:ext cx="411480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0070C0"/>
                </a:solidFill>
                <a:latin typeface="Arial" panose="020B0604020202020204" pitchFamily="34" charset="0"/>
                <a:cs typeface="Arial" panose="020B0604020202020204" pitchFamily="34" charset="0"/>
              </a:rPr>
              <a:t>Increase RAM to avoid using virtual memory</a:t>
            </a:r>
          </a:p>
        </p:txBody>
      </p:sp>
    </p:spTree>
    <p:extLst>
      <p:ext uri="{BB962C8B-B14F-4D97-AF65-F5344CB8AC3E}">
        <p14:creationId xmlns:p14="http://schemas.microsoft.com/office/powerpoint/2010/main" val="400782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599" y="1790480"/>
            <a:ext cx="5665681" cy="4076920"/>
          </a:xfrm>
          <a:prstGeom prst="rect">
            <a:avLst/>
          </a:prstGeom>
        </p:spPr>
      </p:pic>
      <p:sp>
        <p:nvSpPr>
          <p:cNvPr id="84994" name="Rectangle 2"/>
          <p:cNvSpPr>
            <a:spLocks noGrp="1" noChangeArrowheads="1"/>
          </p:cNvSpPr>
          <p:nvPr>
            <p:ph type="title"/>
          </p:nvPr>
        </p:nvSpPr>
        <p:spPr>
          <a:xfrm>
            <a:off x="381000" y="228599"/>
            <a:ext cx="8382000" cy="1112838"/>
          </a:xfrm>
        </p:spPr>
        <p:txBody>
          <a:bodyPr>
            <a:noAutofit/>
          </a:bodyPr>
          <a:lstStyle/>
          <a:p>
            <a:pPr eaLnBrk="1" hangingPunct="1">
              <a:defRPr/>
            </a:pPr>
            <a:r>
              <a:rPr lang="en-US" sz="4000" dirty="0"/>
              <a:t>The Boot Process:</a:t>
            </a:r>
            <a:br>
              <a:rPr lang="en-US" sz="4000" dirty="0"/>
            </a:br>
            <a:r>
              <a:rPr lang="en-US" sz="4000" dirty="0"/>
              <a:t>Starting the Computer</a:t>
            </a:r>
          </a:p>
        </p:txBody>
      </p:sp>
      <p:sp>
        <p:nvSpPr>
          <p:cNvPr id="84995" name="Rectangle 3"/>
          <p:cNvSpPr>
            <a:spLocks noGrp="1" noChangeArrowheads="1"/>
          </p:cNvSpPr>
          <p:nvPr>
            <p:ph idx="1"/>
          </p:nvPr>
        </p:nvSpPr>
        <p:spPr>
          <a:xfrm>
            <a:off x="107504" y="1607591"/>
            <a:ext cx="2514600" cy="4525963"/>
          </a:xfrm>
        </p:spPr>
        <p:txBody>
          <a:bodyPr>
            <a:noAutofit/>
          </a:bodyPr>
          <a:lstStyle/>
          <a:p>
            <a:pPr marL="548640" eaLnBrk="1" hangingPunct="1">
              <a:defRPr/>
            </a:pPr>
            <a:r>
              <a:rPr lang="en-US" dirty="0">
                <a:effectLst/>
              </a:rPr>
              <a:t>The boot process loads the operating system into RAM</a:t>
            </a:r>
          </a:p>
        </p:txBody>
      </p:sp>
    </p:spTree>
    <p:extLst>
      <p:ext uri="{BB962C8B-B14F-4D97-AF65-F5344CB8AC3E}">
        <p14:creationId xmlns:p14="http://schemas.microsoft.com/office/powerpoint/2010/main" val="4202786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OS Fundamentals</a:t>
            </a:r>
          </a:p>
        </p:txBody>
      </p:sp>
      <p:sp>
        <p:nvSpPr>
          <p:cNvPr id="3" name="Subtitle 2"/>
          <p:cNvSpPr>
            <a:spLocks noGrp="1"/>
          </p:cNvSpPr>
          <p:nvPr>
            <p:ph type="subTitle" idx="1"/>
          </p:nvPr>
        </p:nvSpPr>
        <p:spPr/>
        <p:txBody>
          <a:bodyPr/>
          <a:lstStyle/>
          <a:p>
            <a:r>
              <a:rPr lang="en-GB" dirty="0"/>
              <a:t>Back to the Future</a:t>
            </a:r>
          </a:p>
        </p:txBody>
      </p:sp>
    </p:spTree>
    <p:extLst>
      <p:ext uri="{BB962C8B-B14F-4D97-AF65-F5344CB8AC3E}">
        <p14:creationId xmlns:p14="http://schemas.microsoft.com/office/powerpoint/2010/main" val="466978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28650" y="116632"/>
            <a:ext cx="7886700" cy="1325563"/>
          </a:xfrm>
        </p:spPr>
        <p:txBody>
          <a:bodyPr/>
          <a:lstStyle/>
          <a:p>
            <a:pPr>
              <a:defRPr/>
            </a:pPr>
            <a:r>
              <a:rPr lang="en-US" altLang="en-US" dirty="0"/>
              <a:t>Operating System Views</a:t>
            </a:r>
          </a:p>
        </p:txBody>
      </p:sp>
      <p:sp>
        <p:nvSpPr>
          <p:cNvPr id="30723" name="Rectangle 3"/>
          <p:cNvSpPr>
            <a:spLocks noGrp="1" noChangeArrowheads="1"/>
          </p:cNvSpPr>
          <p:nvPr>
            <p:ph idx="1"/>
          </p:nvPr>
        </p:nvSpPr>
        <p:spPr/>
        <p:txBody>
          <a:bodyPr/>
          <a:lstStyle/>
          <a:p>
            <a:r>
              <a:rPr lang="en-US" altLang="en-US"/>
              <a:t>Resource allocator</a:t>
            </a:r>
          </a:p>
          <a:p>
            <a:pPr lvl="2"/>
            <a:r>
              <a:rPr lang="en-US" altLang="en-US"/>
              <a:t>to allocate resources (software and hardware) of the computer system and manage them efficiently.</a:t>
            </a:r>
          </a:p>
          <a:p>
            <a:r>
              <a:rPr lang="en-US" altLang="en-US"/>
              <a:t>Control program</a:t>
            </a:r>
          </a:p>
          <a:p>
            <a:pPr lvl="2"/>
            <a:r>
              <a:rPr lang="en-US" altLang="en-US"/>
              <a:t>Controls execution of user programs and operation of I/O devices.</a:t>
            </a:r>
          </a:p>
          <a:p>
            <a:r>
              <a:rPr lang="en-US" altLang="en-US"/>
              <a:t>Kernel </a:t>
            </a:r>
          </a:p>
          <a:p>
            <a:pPr lvl="2"/>
            <a:r>
              <a:rPr lang="en-US" altLang="en-US"/>
              <a:t>The program that executes forever (everything else is an application with respect to the kernel).</a:t>
            </a:r>
          </a:p>
        </p:txBody>
      </p:sp>
      <p:sp>
        <p:nvSpPr>
          <p:cNvPr id="30724"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3072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DBFA94-D05B-4800-B31F-449350868529}" type="slidenum">
              <a:rPr lang="en-US" altLang="en-US" sz="1400" smtClean="0">
                <a:solidFill>
                  <a:schemeClr val="bg2"/>
                </a:solidFill>
              </a:rPr>
              <a:pPr/>
              <a:t>23</a:t>
            </a:fld>
            <a:endParaRPr lang="en-US" altLang="en-US" sz="1400">
              <a:solidFill>
                <a:schemeClr val="bg2"/>
              </a:solidFill>
            </a:endParaRPr>
          </a:p>
        </p:txBody>
      </p:sp>
    </p:spTree>
    <p:extLst>
      <p:ext uri="{BB962C8B-B14F-4D97-AF65-F5344CB8AC3E}">
        <p14:creationId xmlns:p14="http://schemas.microsoft.com/office/powerpoint/2010/main" val="214313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28650" y="333375"/>
            <a:ext cx="7886700" cy="1325563"/>
          </a:xfrm>
        </p:spPr>
        <p:txBody>
          <a:bodyPr/>
          <a:lstStyle/>
          <a:p>
            <a:pPr>
              <a:defRPr/>
            </a:pPr>
            <a:r>
              <a:rPr lang="en-GB" altLang="en-US"/>
              <a:t>OS Functions</a:t>
            </a:r>
          </a:p>
        </p:txBody>
      </p:sp>
      <p:sp>
        <p:nvSpPr>
          <p:cNvPr id="3" name="Content Placeholder 2"/>
          <p:cNvSpPr>
            <a:spLocks noGrp="1"/>
          </p:cNvSpPr>
          <p:nvPr>
            <p:ph idx="1"/>
          </p:nvPr>
        </p:nvSpPr>
        <p:spPr/>
        <p:txBody>
          <a:bodyPr/>
          <a:lstStyle/>
          <a:p>
            <a:pPr fontAlgn="auto">
              <a:spcAft>
                <a:spcPts val="0"/>
              </a:spcAft>
              <a:defRPr/>
            </a:pPr>
            <a:r>
              <a:rPr lang="en-IE" dirty="0"/>
              <a:t>Process management</a:t>
            </a:r>
            <a:endParaRPr lang="en-GB" dirty="0"/>
          </a:p>
          <a:p>
            <a:pPr fontAlgn="auto">
              <a:spcAft>
                <a:spcPts val="0"/>
              </a:spcAft>
              <a:defRPr/>
            </a:pPr>
            <a:r>
              <a:rPr lang="en-IE" dirty="0"/>
              <a:t>Memory management</a:t>
            </a:r>
            <a:endParaRPr lang="en-GB" dirty="0"/>
          </a:p>
          <a:p>
            <a:pPr fontAlgn="auto">
              <a:spcAft>
                <a:spcPts val="0"/>
              </a:spcAft>
              <a:defRPr/>
            </a:pPr>
            <a:r>
              <a:rPr lang="en-IE" dirty="0"/>
              <a:t>File system management</a:t>
            </a:r>
            <a:endParaRPr lang="en-GB" dirty="0"/>
          </a:p>
          <a:p>
            <a:pPr fontAlgn="auto">
              <a:spcAft>
                <a:spcPts val="0"/>
              </a:spcAft>
              <a:defRPr/>
            </a:pPr>
            <a:r>
              <a:rPr lang="en-IE" dirty="0"/>
              <a:t>Device management </a:t>
            </a:r>
            <a:endParaRPr lang="en-GB" dirty="0"/>
          </a:p>
          <a:p>
            <a:pPr fontAlgn="auto">
              <a:spcAft>
                <a:spcPts val="0"/>
              </a:spcAft>
              <a:defRPr/>
            </a:pPr>
            <a:r>
              <a:rPr lang="en-IE" dirty="0"/>
              <a:t>Network management (TCP/IP, </a:t>
            </a:r>
            <a:r>
              <a:rPr lang="en-IE" dirty="0" err="1"/>
              <a:t>UDP</a:t>
            </a:r>
            <a:r>
              <a:rPr lang="en-IE" dirty="0"/>
              <a:t>)</a:t>
            </a:r>
            <a:endParaRPr lang="en-GB" dirty="0"/>
          </a:p>
          <a:p>
            <a:pPr fontAlgn="auto">
              <a:spcAft>
                <a:spcPts val="0"/>
              </a:spcAft>
              <a:defRPr/>
            </a:pPr>
            <a:r>
              <a:rPr lang="en-IE" dirty="0"/>
              <a:t>Security (Process/Memory protection)</a:t>
            </a:r>
            <a:endParaRPr lang="en-GB" dirty="0"/>
          </a:p>
          <a:p>
            <a:pPr fontAlgn="auto">
              <a:spcAft>
                <a:spcPts val="0"/>
              </a:spcAft>
              <a:defRPr/>
            </a:pPr>
            <a:r>
              <a:rPr lang="en-IE" dirty="0"/>
              <a:t>I/O management</a:t>
            </a:r>
            <a:endParaRPr lang="en-GB" dirty="0"/>
          </a:p>
          <a:p>
            <a:pPr marL="0" indent="0" fontAlgn="auto">
              <a:spcAft>
                <a:spcPts val="0"/>
              </a:spcAft>
              <a:buFont typeface="Arial" panose="020B0604020202020204" pitchFamily="34" charset="0"/>
              <a:buNone/>
              <a:defRPr/>
            </a:pPr>
            <a:endParaRPr lang="en-GB" dirty="0"/>
          </a:p>
        </p:txBody>
      </p:sp>
      <p:sp>
        <p:nvSpPr>
          <p:cNvPr id="4" name="Footer Placeholder 3"/>
          <p:cNvSpPr>
            <a:spLocks noGrp="1"/>
          </p:cNvSpPr>
          <p:nvPr>
            <p:ph type="ftr" sz="quarter" idx="11"/>
          </p:nvPr>
        </p:nvSpPr>
        <p:spPr/>
        <p:txBody>
          <a:bodyPr/>
          <a:lstStyle/>
          <a:p>
            <a:pPr>
              <a:defRPr/>
            </a:pPr>
            <a:endParaRPr lang="en-GB" dirty="0"/>
          </a:p>
        </p:txBody>
      </p:sp>
      <p:sp>
        <p:nvSpPr>
          <p:cNvPr id="317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3BB44F-6043-49DE-AA3E-C73446670717}" type="slidenum">
              <a:rPr lang="en-US" altLang="en-US" smtClean="0">
                <a:solidFill>
                  <a:srgbClr val="3F3F3F"/>
                </a:solidFill>
              </a:rPr>
              <a:pPr/>
              <a:t>24</a:t>
            </a:fld>
            <a:endParaRPr lang="en-US" altLang="en-US">
              <a:solidFill>
                <a:srgbClr val="3F3F3F"/>
              </a:solidFill>
            </a:endParaRPr>
          </a:p>
        </p:txBody>
      </p:sp>
    </p:spTree>
    <p:extLst>
      <p:ext uri="{BB962C8B-B14F-4D97-AF65-F5344CB8AC3E}">
        <p14:creationId xmlns:p14="http://schemas.microsoft.com/office/powerpoint/2010/main" val="3453696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UNIX</a:t>
            </a:r>
          </a:p>
        </p:txBody>
      </p:sp>
      <p:pic>
        <p:nvPicPr>
          <p:cNvPr id="5126" name="Picture 6" descr="http://www.cs.rpi.edu/academics/courses/os/c03/10-01.jpg"/>
          <p:cNvPicPr>
            <a:picLocks noChangeAspect="1" noChangeArrowheads="1"/>
          </p:cNvPicPr>
          <p:nvPr/>
        </p:nvPicPr>
        <p:blipFill>
          <a:blip r:embed="rId2" cstate="print"/>
          <a:srcRect/>
          <a:stretch>
            <a:fillRect/>
          </a:stretch>
        </p:blipFill>
        <p:spPr bwMode="auto">
          <a:xfrm>
            <a:off x="323528" y="1844824"/>
            <a:ext cx="8261486" cy="4159350"/>
          </a:xfrm>
          <a:prstGeom prst="rect">
            <a:avLst/>
          </a:prstGeom>
          <a:noFill/>
        </p:spPr>
      </p:pic>
    </p:spTree>
    <p:extLst>
      <p:ext uri="{BB962C8B-B14F-4D97-AF65-F5344CB8AC3E}">
        <p14:creationId xmlns:p14="http://schemas.microsoft.com/office/powerpoint/2010/main" val="395050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UNIX Evolution</a:t>
            </a:r>
          </a:p>
        </p:txBody>
      </p:sp>
      <p:pic>
        <p:nvPicPr>
          <p:cNvPr id="19458" name="Picture 2" descr="http://www.cs.rpi.edu/academics/courses/os/c03/800px-Unix_history-simple_svg.png"/>
          <p:cNvPicPr>
            <a:picLocks noChangeAspect="1" noChangeArrowheads="1"/>
          </p:cNvPicPr>
          <p:nvPr/>
        </p:nvPicPr>
        <p:blipFill>
          <a:blip r:embed="rId2" cstate="print"/>
          <a:srcRect/>
          <a:stretch>
            <a:fillRect/>
          </a:stretch>
        </p:blipFill>
        <p:spPr bwMode="auto">
          <a:xfrm>
            <a:off x="395536" y="1543450"/>
            <a:ext cx="8352928" cy="5314550"/>
          </a:xfrm>
          <a:prstGeom prst="rect">
            <a:avLst/>
          </a:prstGeom>
          <a:noFill/>
        </p:spPr>
      </p:pic>
    </p:spTree>
    <p:extLst>
      <p:ext uri="{BB962C8B-B14F-4D97-AF65-F5344CB8AC3E}">
        <p14:creationId xmlns:p14="http://schemas.microsoft.com/office/powerpoint/2010/main" val="73497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Windows</a:t>
            </a:r>
          </a:p>
        </p:txBody>
      </p:sp>
      <p:pic>
        <p:nvPicPr>
          <p:cNvPr id="20484" name="Picture 4" descr="http://technet.microsoft.com/en-us/library/Cc768129.winarc01_big(l=en-us).gif"/>
          <p:cNvPicPr>
            <a:picLocks noChangeAspect="1" noChangeArrowheads="1"/>
          </p:cNvPicPr>
          <p:nvPr/>
        </p:nvPicPr>
        <p:blipFill>
          <a:blip r:embed="rId2" cstate="print"/>
          <a:srcRect/>
          <a:stretch>
            <a:fillRect/>
          </a:stretch>
        </p:blipFill>
        <p:spPr bwMode="auto">
          <a:xfrm>
            <a:off x="2051720" y="1533525"/>
            <a:ext cx="4781550" cy="5324475"/>
          </a:xfrm>
          <a:prstGeom prst="rect">
            <a:avLst/>
          </a:prstGeom>
          <a:noFill/>
        </p:spPr>
      </p:pic>
    </p:spTree>
    <p:extLst>
      <p:ext uri="{BB962C8B-B14F-4D97-AF65-F5344CB8AC3E}">
        <p14:creationId xmlns:p14="http://schemas.microsoft.com/office/powerpoint/2010/main" val="2080806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28650" y="140494"/>
            <a:ext cx="8308975" cy="1325563"/>
          </a:xfrm>
        </p:spPr>
        <p:txBody>
          <a:bodyPr>
            <a:normAutofit fontScale="90000"/>
          </a:bodyPr>
          <a:lstStyle/>
          <a:p>
            <a:pPr>
              <a:defRPr/>
            </a:pPr>
            <a:r>
              <a:rPr lang="en-US" altLang="en-US" dirty="0"/>
              <a:t>Early Systems - Bare Machine (</a:t>
            </a:r>
            <a:r>
              <a:rPr lang="en-US" altLang="en-US" dirty="0" err="1"/>
              <a:t>1950s</a:t>
            </a:r>
            <a:r>
              <a:rPr lang="en-US" altLang="en-US" dirty="0"/>
              <a:t>)</a:t>
            </a:r>
          </a:p>
        </p:txBody>
      </p:sp>
      <p:sp>
        <p:nvSpPr>
          <p:cNvPr id="36867" name="Rectangle 5"/>
          <p:cNvSpPr>
            <a:spLocks noGrp="1" noChangeArrowheads="1"/>
          </p:cNvSpPr>
          <p:nvPr>
            <p:ph idx="1"/>
          </p:nvPr>
        </p:nvSpPr>
        <p:spPr/>
        <p:txBody>
          <a:bodyPr/>
          <a:lstStyle/>
          <a:p>
            <a:r>
              <a:rPr lang="en-US" altLang="en-US" sz="2400" b="1"/>
              <a:t>Hardware</a:t>
            </a:r>
            <a:r>
              <a:rPr lang="en-US" altLang="en-US" sz="2400"/>
              <a:t> – </a:t>
            </a:r>
            <a:r>
              <a:rPr lang="en-US" altLang="en-US" sz="2400" b="1" i="1">
                <a:solidFill>
                  <a:srgbClr val="FF0000"/>
                </a:solidFill>
              </a:rPr>
              <a:t>expensive</a:t>
            </a:r>
            <a:r>
              <a:rPr lang="en-US" altLang="en-US" sz="2400" b="1" i="1">
                <a:solidFill>
                  <a:srgbClr val="0070C0"/>
                </a:solidFill>
              </a:rPr>
              <a:t> </a:t>
            </a:r>
            <a:r>
              <a:rPr lang="en-US" altLang="en-US" sz="2400"/>
              <a:t>; </a:t>
            </a:r>
            <a:r>
              <a:rPr lang="en-US" altLang="en-US" sz="2400" b="1"/>
              <a:t>Human – </a:t>
            </a:r>
            <a:r>
              <a:rPr lang="en-US" altLang="en-US" sz="2400" b="1" i="1">
                <a:solidFill>
                  <a:srgbClr val="002060"/>
                </a:solidFill>
              </a:rPr>
              <a:t>cheap</a:t>
            </a:r>
            <a:endParaRPr lang="en-US" altLang="en-US" sz="2400"/>
          </a:p>
          <a:p>
            <a:r>
              <a:rPr lang="en-US" altLang="en-US" sz="2400"/>
              <a:t>Structure</a:t>
            </a:r>
          </a:p>
          <a:p>
            <a:pPr lvl="2"/>
            <a:r>
              <a:rPr lang="en-US" altLang="en-US" sz="1800"/>
              <a:t>Large machines run from console</a:t>
            </a:r>
          </a:p>
          <a:p>
            <a:pPr lvl="2"/>
            <a:r>
              <a:rPr lang="en-US" altLang="en-US" sz="1800"/>
              <a:t>Single user system</a:t>
            </a:r>
          </a:p>
          <a:p>
            <a:pPr lvl="3"/>
            <a:r>
              <a:rPr lang="en-US" altLang="en-US" sz="1600"/>
              <a:t>Programmer/User as operator</a:t>
            </a:r>
          </a:p>
          <a:p>
            <a:pPr lvl="2"/>
            <a:r>
              <a:rPr lang="en-US" altLang="en-US" sz="1800"/>
              <a:t>Paper tape or punched cards</a:t>
            </a:r>
          </a:p>
          <a:p>
            <a:r>
              <a:rPr lang="en-US" altLang="en-US" sz="2400"/>
              <a:t>Early software </a:t>
            </a:r>
          </a:p>
          <a:p>
            <a:pPr lvl="2"/>
            <a:r>
              <a:rPr lang="en-US" altLang="en-US" sz="1800"/>
              <a:t>Assemblers, compilers, linkers, loaders, device drivers, libraries of common subroutines.</a:t>
            </a:r>
          </a:p>
          <a:p>
            <a:r>
              <a:rPr lang="en-US" altLang="en-US" sz="2400"/>
              <a:t>Secure execution </a:t>
            </a:r>
          </a:p>
          <a:p>
            <a:r>
              <a:rPr lang="en-US" altLang="en-US" sz="2400"/>
              <a:t>Inefficient use of expensive resources</a:t>
            </a:r>
          </a:p>
          <a:p>
            <a:pPr lvl="2"/>
            <a:r>
              <a:rPr lang="en-US" altLang="en-US" sz="1800"/>
              <a:t>Low CPU utilization, high setup time.</a:t>
            </a:r>
            <a:endParaRPr lang="en-US" altLang="en-US"/>
          </a:p>
        </p:txBody>
      </p:sp>
      <p:sp>
        <p:nvSpPr>
          <p:cNvPr id="36868"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3686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AB06CB-0143-4B69-8C76-F665C0603600}" type="slidenum">
              <a:rPr lang="en-US" altLang="en-US" sz="1400" smtClean="0">
                <a:solidFill>
                  <a:schemeClr val="bg2"/>
                </a:solidFill>
              </a:rPr>
              <a:pPr/>
              <a:t>28</a:t>
            </a:fld>
            <a:endParaRPr lang="en-US" altLang="en-US" sz="1400">
              <a:solidFill>
                <a:schemeClr val="bg2"/>
              </a:solidFill>
            </a:endParaRPr>
          </a:p>
        </p:txBody>
      </p:sp>
      <p:pic>
        <p:nvPicPr>
          <p:cNvPr id="36870" name="Picture 8" descr="IBM 701 Electronic analytical control 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2349500"/>
            <a:ext cx="257492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18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4212" y="-68321"/>
            <a:ext cx="7886700" cy="1325563"/>
          </a:xfrm>
        </p:spPr>
        <p:txBody>
          <a:bodyPr/>
          <a:lstStyle/>
          <a:p>
            <a:pPr>
              <a:defRPr/>
            </a:pPr>
            <a:r>
              <a:rPr lang="en-US" altLang="en-US"/>
              <a:t>Simple Batch Systems (1960’s)</a:t>
            </a:r>
          </a:p>
        </p:txBody>
      </p:sp>
      <p:sp>
        <p:nvSpPr>
          <p:cNvPr id="37891" name="Rectangle 3"/>
          <p:cNvSpPr>
            <a:spLocks noGrp="1" noChangeArrowheads="1"/>
          </p:cNvSpPr>
          <p:nvPr>
            <p:ph idx="1"/>
          </p:nvPr>
        </p:nvSpPr>
        <p:spPr>
          <a:xfrm>
            <a:off x="381000" y="1600200"/>
            <a:ext cx="8458200" cy="4648200"/>
          </a:xfrm>
        </p:spPr>
        <p:txBody>
          <a:bodyPr>
            <a:normAutofit lnSpcReduction="10000"/>
          </a:bodyPr>
          <a:lstStyle/>
          <a:p>
            <a:r>
              <a:rPr lang="en-US" altLang="en-US" sz="2800"/>
              <a:t>Reduce setup time by batching jobs with similar requirements.</a:t>
            </a:r>
          </a:p>
          <a:p>
            <a:r>
              <a:rPr lang="en-US" altLang="en-US" sz="2800"/>
              <a:t>Add a card reader, Hire an operator</a:t>
            </a:r>
          </a:p>
          <a:p>
            <a:pPr lvl="1"/>
            <a:r>
              <a:rPr lang="en-US" altLang="en-US"/>
              <a:t>User is NOT the operator</a:t>
            </a:r>
          </a:p>
          <a:p>
            <a:pPr lvl="1"/>
            <a:r>
              <a:rPr lang="en-US" altLang="en-US"/>
              <a:t>Automatic job sequencing </a:t>
            </a:r>
          </a:p>
          <a:p>
            <a:pPr lvl="2"/>
            <a:r>
              <a:rPr lang="en-US" altLang="en-US" sz="1600"/>
              <a:t>Forms a rudimentary OS.</a:t>
            </a:r>
          </a:p>
          <a:p>
            <a:pPr lvl="2">
              <a:buFont typeface="Monotype Sorts" pitchFamily="2" charset="2"/>
              <a:buNone/>
            </a:pPr>
            <a:endParaRPr lang="en-US" altLang="en-US" sz="1600"/>
          </a:p>
          <a:p>
            <a:pPr lvl="1"/>
            <a:r>
              <a:rPr lang="en-US" altLang="en-US"/>
              <a:t>Resident Monitor </a:t>
            </a:r>
          </a:p>
          <a:p>
            <a:pPr lvl="2"/>
            <a:r>
              <a:rPr lang="en-US" altLang="en-US" sz="1600"/>
              <a:t>Holds initial control, control transfers to job and then back to monitor.</a:t>
            </a:r>
          </a:p>
          <a:p>
            <a:pPr lvl="1"/>
            <a:r>
              <a:rPr lang="en-US" altLang="en-US"/>
              <a:t>Problem </a:t>
            </a:r>
          </a:p>
          <a:p>
            <a:pPr lvl="2"/>
            <a:r>
              <a:rPr lang="en-US" altLang="en-US" sz="1600"/>
              <a:t>Need to distinguish job from job and data from program.</a:t>
            </a:r>
            <a:endParaRPr lang="en-US" altLang="en-US"/>
          </a:p>
        </p:txBody>
      </p:sp>
      <p:sp>
        <p:nvSpPr>
          <p:cNvPr id="3789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37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D2B2E6-C10D-4F3F-83A8-BACD33CC1582}" type="slidenum">
              <a:rPr lang="en-US" altLang="en-US" sz="1400" smtClean="0">
                <a:solidFill>
                  <a:schemeClr val="bg2"/>
                </a:solidFill>
              </a:rPr>
              <a:pPr/>
              <a:t>29</a:t>
            </a:fld>
            <a:endParaRPr lang="en-US" altLang="en-US" sz="1400">
              <a:solidFill>
                <a:schemeClr val="bg2"/>
              </a:solidFill>
            </a:endParaRPr>
          </a:p>
        </p:txBody>
      </p:sp>
      <p:pic>
        <p:nvPicPr>
          <p:cNvPr id="37894" name="Picture 3" descr="http://www.computer-history.info/Page4.dir/pages/IBM.7090.dir/images/ibm.70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338" y="2565400"/>
            <a:ext cx="2314575"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95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91002" y="116632"/>
            <a:ext cx="7886700" cy="1325563"/>
          </a:xfrm>
        </p:spPr>
        <p:txBody>
          <a:bodyPr/>
          <a:lstStyle/>
          <a:p>
            <a:pPr>
              <a:defRPr/>
            </a:pPr>
            <a:r>
              <a:rPr lang="en-US" altLang="en-US" dirty="0"/>
              <a:t>Introduction</a:t>
            </a:r>
          </a:p>
        </p:txBody>
      </p:sp>
      <p:sp>
        <p:nvSpPr>
          <p:cNvPr id="17411" name="Rectangle 3"/>
          <p:cNvSpPr>
            <a:spLocks noGrp="1" noChangeArrowheads="1"/>
          </p:cNvSpPr>
          <p:nvPr>
            <p:ph idx="1"/>
          </p:nvPr>
        </p:nvSpPr>
        <p:spPr>
          <a:xfrm>
            <a:off x="457200" y="1687885"/>
            <a:ext cx="8229600" cy="4525963"/>
          </a:xfrm>
        </p:spPr>
        <p:txBody>
          <a:bodyPr>
            <a:normAutofit fontScale="55000" lnSpcReduction="20000"/>
          </a:bodyPr>
          <a:lstStyle/>
          <a:p>
            <a:pPr marL="0" indent="0">
              <a:buNone/>
            </a:pPr>
            <a:r>
              <a:rPr lang="en-GB" b="1" dirty="0"/>
              <a:t>Learning Outcomes:</a:t>
            </a:r>
            <a:r>
              <a:rPr lang="en-GB" dirty="0"/>
              <a:t> On successful completion of this module, students should be able to:</a:t>
            </a:r>
          </a:p>
          <a:p>
            <a:pPr marL="0" indent="0">
              <a:buNone/>
            </a:pPr>
            <a:endParaRPr lang="en-GB" dirty="0"/>
          </a:p>
          <a:p>
            <a:r>
              <a:rPr lang="en-GB" dirty="0"/>
              <a:t>Advise business and IS managers on the suitability of CPU and hardware configurations in desktop and server computing platforms</a:t>
            </a:r>
          </a:p>
          <a:p>
            <a:r>
              <a:rPr lang="en-GB" dirty="0"/>
              <a:t>Apply their knowledge of modern operating systems to critically evaluate the suitability of proprietary and open source systems software and match them with business requirements</a:t>
            </a:r>
          </a:p>
          <a:p>
            <a:r>
              <a:rPr lang="en-GB" dirty="0"/>
              <a:t>Plan cutting-edge IT architectures</a:t>
            </a:r>
          </a:p>
          <a:p>
            <a:r>
              <a:rPr lang="en-GB" dirty="0"/>
              <a:t>Explain operating systems administration fundamentals using Windows and Linux</a:t>
            </a:r>
          </a:p>
          <a:p>
            <a:r>
              <a:rPr lang="en-GB" dirty="0"/>
              <a:t>Distinguish between the major CPU architectures on offer from major vendors such as Intel, AMD and ARM.</a:t>
            </a:r>
          </a:p>
          <a:p>
            <a:r>
              <a:rPr lang="en-GB" dirty="0"/>
              <a:t>Explain the relationship between systems software and virtualisation platforms, for example VMWare and Microsoft.</a:t>
            </a:r>
          </a:p>
          <a:p>
            <a:r>
              <a:rPr lang="en-GB" dirty="0"/>
              <a:t>Compare and contrast the advantages and disadvantages of Windows and Linux operating systems</a:t>
            </a:r>
          </a:p>
          <a:p>
            <a:r>
              <a:rPr lang="en-GB" dirty="0"/>
              <a:t>Write shell scripts to manage UNIX network environments.</a:t>
            </a:r>
          </a:p>
          <a:p>
            <a:pPr marL="0" indent="0">
              <a:buNone/>
            </a:pPr>
            <a:endParaRPr lang="en-GB" b="1" dirty="0"/>
          </a:p>
          <a:p>
            <a:pPr marL="0" indent="0">
              <a:buNone/>
            </a:pPr>
            <a:endParaRPr lang="en-GB" b="1" dirty="0"/>
          </a:p>
        </p:txBody>
      </p:sp>
      <p:sp>
        <p:nvSpPr>
          <p:cNvPr id="1741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8CFBA1-2AFA-4254-81A0-2A79AD7D267A}" type="slidenum">
              <a:rPr lang="en-US" altLang="en-US" sz="1400" smtClean="0">
                <a:solidFill>
                  <a:schemeClr val="bg2"/>
                </a:solidFill>
              </a:rPr>
              <a:pPr/>
              <a:t>3</a:t>
            </a:fld>
            <a:endParaRPr lang="en-US" altLang="en-US" sz="1400">
              <a:solidFill>
                <a:schemeClr val="bg2"/>
              </a:solidFill>
            </a:endParaRPr>
          </a:p>
        </p:txBody>
      </p:sp>
    </p:spTree>
    <p:extLst>
      <p:ext uri="{BB962C8B-B14F-4D97-AF65-F5344CB8AC3E}">
        <p14:creationId xmlns:p14="http://schemas.microsoft.com/office/powerpoint/2010/main" val="1370269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28650" y="21226"/>
            <a:ext cx="7886700" cy="1325563"/>
          </a:xfrm>
        </p:spPr>
        <p:txBody>
          <a:bodyPr/>
          <a:lstStyle/>
          <a:p>
            <a:pPr>
              <a:defRPr/>
            </a:pPr>
            <a:r>
              <a:rPr lang="en-US" altLang="en-US" dirty="0"/>
              <a:t>Supervisor/Operator Control</a:t>
            </a:r>
          </a:p>
        </p:txBody>
      </p:sp>
      <p:sp>
        <p:nvSpPr>
          <p:cNvPr id="27653" name="Rectangle 3"/>
          <p:cNvSpPr>
            <a:spLocks noGrp="1" noChangeArrowheads="1"/>
          </p:cNvSpPr>
          <p:nvPr>
            <p:ph idx="1"/>
          </p:nvPr>
        </p:nvSpPr>
        <p:spPr/>
        <p:txBody>
          <a:bodyPr>
            <a:normAutofit lnSpcReduction="10000"/>
          </a:bodyPr>
          <a:lstStyle/>
          <a:p>
            <a:pPr lvl="1" fontAlgn="auto">
              <a:spcAft>
                <a:spcPts val="0"/>
              </a:spcAft>
              <a:defRPr/>
            </a:pPr>
            <a:r>
              <a:rPr lang="en-US"/>
              <a:t>Secure monitor that controls job processing</a:t>
            </a:r>
          </a:p>
          <a:p>
            <a:pPr lvl="2" fontAlgn="auto">
              <a:spcAft>
                <a:spcPts val="0"/>
              </a:spcAft>
              <a:defRPr/>
            </a:pPr>
            <a:r>
              <a:rPr lang="en-US" sz="1600"/>
              <a:t>Special cards indicate what to do.</a:t>
            </a:r>
          </a:p>
          <a:p>
            <a:pPr lvl="2" fontAlgn="auto">
              <a:spcAft>
                <a:spcPts val="0"/>
              </a:spcAft>
              <a:defRPr/>
            </a:pPr>
            <a:r>
              <a:rPr lang="en-US" sz="1600"/>
              <a:t>User program prevented from performing I/O</a:t>
            </a:r>
          </a:p>
          <a:p>
            <a:pPr lvl="1" fontAlgn="auto">
              <a:spcAft>
                <a:spcPts val="0"/>
              </a:spcAft>
              <a:defRPr/>
            </a:pPr>
            <a:r>
              <a:rPr lang="en-US"/>
              <a:t>Separate user from computer</a:t>
            </a:r>
          </a:p>
          <a:p>
            <a:pPr lvl="2" fontAlgn="auto">
              <a:spcAft>
                <a:spcPts val="0"/>
              </a:spcAft>
              <a:defRPr/>
            </a:pPr>
            <a:r>
              <a:rPr lang="en-US" sz="1600"/>
              <a:t>User submits card deck</a:t>
            </a:r>
          </a:p>
          <a:p>
            <a:pPr lvl="2" fontAlgn="auto">
              <a:spcAft>
                <a:spcPts val="0"/>
              </a:spcAft>
              <a:defRPr/>
            </a:pPr>
            <a:r>
              <a:rPr lang="en-US" sz="1600"/>
              <a:t>cards put on tape</a:t>
            </a:r>
          </a:p>
          <a:p>
            <a:pPr lvl="2" fontAlgn="auto">
              <a:spcAft>
                <a:spcPts val="0"/>
              </a:spcAft>
              <a:defRPr/>
            </a:pPr>
            <a:r>
              <a:rPr lang="en-US" sz="1600"/>
              <a:t>tape processed by operator</a:t>
            </a:r>
          </a:p>
          <a:p>
            <a:pPr lvl="2" fontAlgn="auto">
              <a:spcAft>
                <a:spcPts val="0"/>
              </a:spcAft>
              <a:defRPr/>
            </a:pPr>
            <a:r>
              <a:rPr lang="en-US" sz="1600"/>
              <a:t>output written to tape</a:t>
            </a:r>
          </a:p>
          <a:p>
            <a:pPr lvl="2" fontAlgn="auto">
              <a:spcAft>
                <a:spcPts val="0"/>
              </a:spcAft>
              <a:defRPr/>
            </a:pPr>
            <a:r>
              <a:rPr lang="en-US" sz="1600"/>
              <a:t>tape printed on printer</a:t>
            </a:r>
          </a:p>
          <a:p>
            <a:pPr lvl="1" fontAlgn="auto">
              <a:spcAft>
                <a:spcPts val="0"/>
              </a:spcAft>
              <a:defRPr/>
            </a:pPr>
            <a:r>
              <a:rPr lang="en-US">
                <a:solidFill>
                  <a:srgbClr val="C00000"/>
                </a:solidFill>
              </a:rPr>
              <a:t>Problems</a:t>
            </a:r>
          </a:p>
          <a:p>
            <a:pPr lvl="2" fontAlgn="auto">
              <a:spcAft>
                <a:spcPts val="0"/>
              </a:spcAft>
              <a:defRPr/>
            </a:pPr>
            <a:r>
              <a:rPr lang="en-US" sz="1800">
                <a:solidFill>
                  <a:srgbClr val="C00000"/>
                </a:solidFill>
              </a:rPr>
              <a:t>Long turnaround time - up to 2 DAYS!!!</a:t>
            </a:r>
          </a:p>
          <a:p>
            <a:pPr lvl="2" fontAlgn="auto">
              <a:spcAft>
                <a:spcPts val="0"/>
              </a:spcAft>
              <a:defRPr/>
            </a:pPr>
            <a:r>
              <a:rPr lang="en-US" sz="1800">
                <a:solidFill>
                  <a:srgbClr val="C00000"/>
                </a:solidFill>
              </a:rPr>
              <a:t>Low CPU utilization</a:t>
            </a:r>
            <a:r>
              <a:rPr lang="en-US">
                <a:solidFill>
                  <a:srgbClr val="C00000"/>
                </a:solidFill>
              </a:rPr>
              <a:t> </a:t>
            </a:r>
          </a:p>
          <a:p>
            <a:pPr lvl="3" fontAlgn="auto">
              <a:spcAft>
                <a:spcPts val="0"/>
              </a:spcAft>
              <a:defRPr/>
            </a:pPr>
            <a:r>
              <a:rPr lang="en-US" sz="1600">
                <a:solidFill>
                  <a:srgbClr val="C00000"/>
                </a:solidFill>
              </a:rPr>
              <a:t>I/O and CPU could not overlap;   slow mechanical devices.</a:t>
            </a:r>
            <a:endParaRPr lang="en-US" sz="1350">
              <a:solidFill>
                <a:srgbClr val="C00000"/>
              </a:solidFill>
            </a:endParaRPr>
          </a:p>
        </p:txBody>
      </p:sp>
      <p:sp>
        <p:nvSpPr>
          <p:cNvPr id="38916"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389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AB1317-BB88-41BF-8D78-7820BD96A7B8}" type="slidenum">
              <a:rPr lang="en-US" altLang="en-US" sz="1400" smtClean="0">
                <a:solidFill>
                  <a:schemeClr val="bg2"/>
                </a:solidFill>
              </a:rPr>
              <a:pPr/>
              <a:t>30</a:t>
            </a:fld>
            <a:endParaRPr lang="en-US" altLang="en-US" sz="1400">
              <a:solidFill>
                <a:schemeClr val="bg2"/>
              </a:solidFill>
            </a:endParaRPr>
          </a:p>
        </p:txBody>
      </p:sp>
      <p:pic>
        <p:nvPicPr>
          <p:cNvPr id="38918" name="Picture 9" descr="http://www.computer-history.info/Page4.dir/pages/IBM.7090.dir/images/Picture.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7763" y="3598863"/>
            <a:ext cx="2459037"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Box 8"/>
          <p:cNvSpPr txBox="1">
            <a:spLocks noChangeArrowheads="1"/>
          </p:cNvSpPr>
          <p:nvPr/>
        </p:nvSpPr>
        <p:spPr bwMode="auto">
          <a:xfrm>
            <a:off x="7840663" y="3184525"/>
            <a:ext cx="1057275" cy="3381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latin typeface="Times New Roman" panose="02020603050405020304" pitchFamily="18" charset="0"/>
              </a:rPr>
              <a:t>IBM 7094</a:t>
            </a:r>
          </a:p>
        </p:txBody>
      </p:sp>
    </p:spTree>
    <p:extLst>
      <p:ext uri="{BB962C8B-B14F-4D97-AF65-F5344CB8AC3E}">
        <p14:creationId xmlns:p14="http://schemas.microsoft.com/office/powerpoint/2010/main" val="253796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28650" y="333375"/>
            <a:ext cx="7886700" cy="1325563"/>
          </a:xfrm>
        </p:spPr>
        <p:txBody>
          <a:bodyPr/>
          <a:lstStyle/>
          <a:p>
            <a:pPr>
              <a:defRPr/>
            </a:pPr>
            <a:r>
              <a:rPr lang="en-US" altLang="en-US"/>
              <a:t>Batch Systems - I/O completion</a:t>
            </a:r>
          </a:p>
        </p:txBody>
      </p:sp>
      <p:sp>
        <p:nvSpPr>
          <p:cNvPr id="41987" name="Rectangle 3"/>
          <p:cNvSpPr>
            <a:spLocks noGrp="1" noChangeArrowheads="1"/>
          </p:cNvSpPr>
          <p:nvPr>
            <p:ph idx="1"/>
          </p:nvPr>
        </p:nvSpPr>
        <p:spPr/>
        <p:txBody>
          <a:bodyPr>
            <a:normAutofit lnSpcReduction="10000"/>
          </a:bodyPr>
          <a:lstStyle/>
          <a:p>
            <a:r>
              <a:rPr lang="en-US" altLang="en-US"/>
              <a:t>How do we know that I/O is complete?</a:t>
            </a:r>
          </a:p>
          <a:p>
            <a:pPr lvl="1"/>
            <a:r>
              <a:rPr lang="en-US" altLang="en-US"/>
              <a:t>Polling:</a:t>
            </a:r>
          </a:p>
          <a:p>
            <a:pPr lvl="2"/>
            <a:r>
              <a:rPr lang="en-US" altLang="en-US"/>
              <a:t>Device sets a flag when it is busy.</a:t>
            </a:r>
          </a:p>
          <a:p>
            <a:pPr lvl="2"/>
            <a:r>
              <a:rPr lang="en-US" altLang="en-US"/>
              <a:t>Program tests the flag in a loop waiting for completion of I/O.</a:t>
            </a:r>
          </a:p>
          <a:p>
            <a:pPr lvl="1"/>
            <a:r>
              <a:rPr lang="en-US" altLang="en-US"/>
              <a:t>Interrupts:</a:t>
            </a:r>
          </a:p>
          <a:p>
            <a:pPr lvl="2"/>
            <a:r>
              <a:rPr lang="en-US" altLang="en-US"/>
              <a:t>On completion of I/O, device forces CPU to jump to a specific instruction address that contains the interrupt service routine.</a:t>
            </a:r>
          </a:p>
          <a:p>
            <a:pPr lvl="2"/>
            <a:r>
              <a:rPr lang="en-US" altLang="en-US"/>
              <a:t>After the interrupt has been processed, CPU returns to code it was executing prior to servicing the interrupt.</a:t>
            </a:r>
          </a:p>
        </p:txBody>
      </p:sp>
      <p:sp>
        <p:nvSpPr>
          <p:cNvPr id="41988"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19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AB42CA-6DDC-478E-8DBF-3F0E29F8E1F9}" type="slidenum">
              <a:rPr lang="en-US" altLang="en-US" sz="1400" smtClean="0">
                <a:solidFill>
                  <a:schemeClr val="bg2"/>
                </a:solidFill>
              </a:rPr>
              <a:pPr/>
              <a:t>31</a:t>
            </a:fld>
            <a:endParaRPr lang="en-US" altLang="en-US" sz="1400">
              <a:solidFill>
                <a:schemeClr val="bg2"/>
              </a:solidFill>
            </a:endParaRPr>
          </a:p>
        </p:txBody>
      </p:sp>
    </p:spTree>
    <p:extLst>
      <p:ext uri="{BB962C8B-B14F-4D97-AF65-F5344CB8AC3E}">
        <p14:creationId xmlns:p14="http://schemas.microsoft.com/office/powerpoint/2010/main" val="3323911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28650" y="333375"/>
            <a:ext cx="7886700" cy="1325563"/>
          </a:xfrm>
        </p:spPr>
        <p:txBody>
          <a:bodyPr/>
          <a:lstStyle/>
          <a:p>
            <a:pPr>
              <a:defRPr/>
            </a:pPr>
            <a:r>
              <a:rPr lang="en-US" altLang="en-US"/>
              <a:t>Multiprogramming</a:t>
            </a:r>
          </a:p>
        </p:txBody>
      </p:sp>
      <p:sp>
        <p:nvSpPr>
          <p:cNvPr id="43011" name="Rectangle 3"/>
          <p:cNvSpPr>
            <a:spLocks noGrp="1" noChangeArrowheads="1"/>
          </p:cNvSpPr>
          <p:nvPr>
            <p:ph idx="1"/>
          </p:nvPr>
        </p:nvSpPr>
        <p:spPr/>
        <p:txBody>
          <a:bodyPr>
            <a:normAutofit fontScale="92500"/>
          </a:bodyPr>
          <a:lstStyle/>
          <a:p>
            <a:r>
              <a:rPr lang="en-US" altLang="en-US"/>
              <a:t>Use interrupts to run multiple programs simultaneously</a:t>
            </a:r>
          </a:p>
          <a:p>
            <a:pPr lvl="2"/>
            <a:r>
              <a:rPr lang="en-US" altLang="en-US"/>
              <a:t>When a program performs I/O, instead of polling, execute another program till interrupt is received.</a:t>
            </a:r>
          </a:p>
          <a:p>
            <a:r>
              <a:rPr lang="en-US" altLang="en-US"/>
              <a:t>Requires secure memory, I/O for each program.</a:t>
            </a:r>
          </a:p>
          <a:p>
            <a:r>
              <a:rPr lang="en-US" altLang="en-US"/>
              <a:t>Requires intervention if program loops indefinitely.</a:t>
            </a:r>
          </a:p>
          <a:p>
            <a:r>
              <a:rPr lang="en-US" altLang="en-US"/>
              <a:t>Requires CPU scheduling to choose the next job to run.</a:t>
            </a:r>
          </a:p>
          <a:p>
            <a:pPr lvl="2"/>
            <a:endParaRPr lang="en-US" altLang="en-US"/>
          </a:p>
        </p:txBody>
      </p:sp>
      <p:sp>
        <p:nvSpPr>
          <p:cNvPr id="4301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30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A582C2-8F66-4329-86B2-63ED7D0D51E6}" type="slidenum">
              <a:rPr lang="en-US" altLang="en-US" sz="1400" smtClean="0">
                <a:solidFill>
                  <a:schemeClr val="bg2"/>
                </a:solidFill>
              </a:rPr>
              <a:pPr/>
              <a:t>32</a:t>
            </a:fld>
            <a:endParaRPr lang="en-US" altLang="en-US" sz="1400">
              <a:solidFill>
                <a:schemeClr val="bg2"/>
              </a:solidFill>
            </a:endParaRPr>
          </a:p>
        </p:txBody>
      </p:sp>
    </p:spTree>
    <p:extLst>
      <p:ext uri="{BB962C8B-B14F-4D97-AF65-F5344CB8AC3E}">
        <p14:creationId xmlns:p14="http://schemas.microsoft.com/office/powerpoint/2010/main" val="3559865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61438" y="0"/>
            <a:ext cx="7886700" cy="1325563"/>
          </a:xfrm>
        </p:spPr>
        <p:txBody>
          <a:bodyPr/>
          <a:lstStyle/>
          <a:p>
            <a:pPr>
              <a:defRPr/>
            </a:pPr>
            <a:r>
              <a:rPr lang="en-US" altLang="en-US" dirty="0"/>
              <a:t>Timesharing</a:t>
            </a:r>
          </a:p>
        </p:txBody>
      </p:sp>
      <p:sp>
        <p:nvSpPr>
          <p:cNvPr id="44035" name="Rectangle 3"/>
          <p:cNvSpPr>
            <a:spLocks noGrp="1" noChangeArrowheads="1"/>
          </p:cNvSpPr>
          <p:nvPr>
            <p:ph idx="1"/>
          </p:nvPr>
        </p:nvSpPr>
        <p:spPr>
          <a:xfrm>
            <a:off x="361950" y="1196975"/>
            <a:ext cx="8229600" cy="4625975"/>
          </a:xfrm>
        </p:spPr>
        <p:txBody>
          <a:bodyPr>
            <a:normAutofit fontScale="92500" lnSpcReduction="10000"/>
          </a:bodyPr>
          <a:lstStyle/>
          <a:p>
            <a:endParaRPr lang="en-US" altLang="en-US"/>
          </a:p>
          <a:p>
            <a:r>
              <a:rPr lang="en-US" altLang="en-US"/>
              <a:t>Programs queued for execution in FIFO order.</a:t>
            </a:r>
          </a:p>
          <a:p>
            <a:r>
              <a:rPr lang="en-US" altLang="en-US"/>
              <a:t>Like multiprogramming, but timer device interrupts after a quantum (timeslice).</a:t>
            </a:r>
          </a:p>
          <a:p>
            <a:pPr lvl="2"/>
            <a:r>
              <a:rPr lang="en-US" altLang="en-US"/>
              <a:t>Interrupted program is returned to end of FIFO</a:t>
            </a:r>
          </a:p>
          <a:p>
            <a:pPr lvl="2"/>
            <a:r>
              <a:rPr lang="en-US" altLang="en-US"/>
              <a:t>Next program is taken from head of FIFO</a:t>
            </a:r>
          </a:p>
          <a:p>
            <a:r>
              <a:rPr lang="en-US" altLang="en-US"/>
              <a:t>Control card interpreter replaced by command language interpreter.</a:t>
            </a:r>
          </a:p>
          <a:p>
            <a:pPr lvl="1"/>
            <a:r>
              <a:rPr lang="en-US" altLang="en-US" b="1"/>
              <a:t>Hardware</a:t>
            </a:r>
            <a:r>
              <a:rPr lang="en-US" altLang="en-US"/>
              <a:t> – </a:t>
            </a:r>
            <a:r>
              <a:rPr lang="en-US" altLang="en-US" b="1" i="1">
                <a:solidFill>
                  <a:srgbClr val="0070C0"/>
                </a:solidFill>
              </a:rPr>
              <a:t>getting cheaper</a:t>
            </a:r>
            <a:r>
              <a:rPr lang="en-US" altLang="en-US"/>
              <a:t>; </a:t>
            </a:r>
            <a:r>
              <a:rPr lang="en-US" altLang="en-US" b="1"/>
              <a:t>Human – </a:t>
            </a:r>
            <a:r>
              <a:rPr lang="en-US" altLang="en-US" b="1" i="1">
                <a:solidFill>
                  <a:srgbClr val="FF0000"/>
                </a:solidFill>
              </a:rPr>
              <a:t>getting expensive</a:t>
            </a:r>
          </a:p>
          <a:p>
            <a:endParaRPr lang="en-US" altLang="en-US"/>
          </a:p>
          <a:p>
            <a:pPr>
              <a:buFont typeface="Monotype Sorts" pitchFamily="2" charset="2"/>
              <a:buNone/>
            </a:pPr>
            <a:endParaRPr lang="en-US" altLang="en-US"/>
          </a:p>
        </p:txBody>
      </p:sp>
      <p:sp>
        <p:nvSpPr>
          <p:cNvPr id="44036"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40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D65449-924D-43DE-922E-C46514973BB2}" type="slidenum">
              <a:rPr lang="en-US" altLang="en-US" sz="1400" smtClean="0">
                <a:solidFill>
                  <a:schemeClr val="bg2"/>
                </a:solidFill>
              </a:rPr>
              <a:pPr/>
              <a:t>33</a:t>
            </a:fld>
            <a:endParaRPr lang="en-US" altLang="en-US" sz="1400">
              <a:solidFill>
                <a:schemeClr val="bg2"/>
              </a:solidFill>
            </a:endParaRPr>
          </a:p>
        </p:txBody>
      </p:sp>
    </p:spTree>
    <p:extLst>
      <p:ext uri="{BB962C8B-B14F-4D97-AF65-F5344CB8AC3E}">
        <p14:creationId xmlns:p14="http://schemas.microsoft.com/office/powerpoint/2010/main" val="240072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6477"/>
            <a:ext cx="7886700" cy="1325563"/>
          </a:xfrm>
        </p:spPr>
        <p:txBody>
          <a:bodyPr/>
          <a:lstStyle/>
          <a:p>
            <a:pPr>
              <a:defRPr/>
            </a:pPr>
            <a:r>
              <a:rPr lang="en-US" altLang="en-US" dirty="0"/>
              <a:t>Timesharing (cont.)</a:t>
            </a:r>
          </a:p>
        </p:txBody>
      </p:sp>
      <p:sp>
        <p:nvSpPr>
          <p:cNvPr id="45059" name="Rectangle 3"/>
          <p:cNvSpPr>
            <a:spLocks noGrp="1" noChangeArrowheads="1"/>
          </p:cNvSpPr>
          <p:nvPr>
            <p:ph idx="1"/>
          </p:nvPr>
        </p:nvSpPr>
        <p:spPr/>
        <p:txBody>
          <a:bodyPr/>
          <a:lstStyle/>
          <a:p>
            <a:r>
              <a:rPr lang="en-US" altLang="en-US" dirty="0"/>
              <a:t>Interactive (action/response) </a:t>
            </a:r>
          </a:p>
          <a:p>
            <a:pPr lvl="1"/>
            <a:r>
              <a:rPr lang="en-US" altLang="en-US" dirty="0"/>
              <a:t>when OS finishes execution of one command, it seeks the next control statement from user.</a:t>
            </a:r>
          </a:p>
          <a:p>
            <a:r>
              <a:rPr lang="en-US" altLang="en-US" dirty="0"/>
              <a:t>File systems </a:t>
            </a:r>
          </a:p>
          <a:p>
            <a:pPr lvl="2"/>
            <a:r>
              <a:rPr lang="en-US" altLang="en-US" dirty="0"/>
              <a:t>online filesystem is required for users to access data and code.</a:t>
            </a:r>
          </a:p>
          <a:p>
            <a:r>
              <a:rPr lang="en-US" altLang="en-US" dirty="0"/>
              <a:t>Virtual memory</a:t>
            </a:r>
          </a:p>
          <a:p>
            <a:pPr lvl="1"/>
            <a:r>
              <a:rPr lang="en-US" altLang="en-US" dirty="0"/>
              <a:t>Job is swapped in and out of memory to disk.</a:t>
            </a:r>
          </a:p>
        </p:txBody>
      </p:sp>
      <p:sp>
        <p:nvSpPr>
          <p:cNvPr id="45060"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50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72F4CE-5351-4E85-8156-2EA578F23E7C}" type="slidenum">
              <a:rPr lang="en-US" altLang="en-US" sz="1400" smtClean="0">
                <a:solidFill>
                  <a:schemeClr val="bg2"/>
                </a:solidFill>
              </a:rPr>
              <a:pPr/>
              <a:t>34</a:t>
            </a:fld>
            <a:endParaRPr lang="en-US" altLang="en-US" sz="1400">
              <a:solidFill>
                <a:schemeClr val="bg2"/>
              </a:solidFill>
            </a:endParaRPr>
          </a:p>
        </p:txBody>
      </p:sp>
    </p:spTree>
    <p:extLst>
      <p:ext uri="{BB962C8B-B14F-4D97-AF65-F5344CB8AC3E}">
        <p14:creationId xmlns:p14="http://schemas.microsoft.com/office/powerpoint/2010/main" val="1986035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28650" y="93509"/>
            <a:ext cx="7886700" cy="1325563"/>
          </a:xfrm>
        </p:spPr>
        <p:txBody>
          <a:bodyPr/>
          <a:lstStyle/>
          <a:p>
            <a:pPr>
              <a:defRPr/>
            </a:pPr>
            <a:r>
              <a:rPr lang="en-US" altLang="en-US" dirty="0"/>
              <a:t>Personal Computing Systems</a:t>
            </a:r>
          </a:p>
        </p:txBody>
      </p:sp>
      <p:sp>
        <p:nvSpPr>
          <p:cNvPr id="46083" name="Rectangle 3"/>
          <p:cNvSpPr>
            <a:spLocks noGrp="1" noChangeArrowheads="1"/>
          </p:cNvSpPr>
          <p:nvPr>
            <p:ph idx="1"/>
          </p:nvPr>
        </p:nvSpPr>
        <p:spPr/>
        <p:txBody>
          <a:bodyPr/>
          <a:lstStyle/>
          <a:p>
            <a:r>
              <a:rPr lang="en-US" altLang="en-US" sz="2800"/>
              <a:t>Single user systems, portable.</a:t>
            </a:r>
          </a:p>
          <a:p>
            <a:r>
              <a:rPr lang="en-US" altLang="en-US" sz="2800"/>
              <a:t>I/O devices - keyboards, mice, display screens, small printers.</a:t>
            </a:r>
          </a:p>
          <a:p>
            <a:r>
              <a:rPr lang="en-US" altLang="en-US" sz="2800"/>
              <a:t>Laptops and palmtops, Smart cards, Wireless devices.</a:t>
            </a:r>
          </a:p>
          <a:p>
            <a:r>
              <a:rPr lang="en-US" altLang="en-US" sz="2800"/>
              <a:t>Single user systems may not need advanced CPU utilization or protection features.</a:t>
            </a:r>
          </a:p>
          <a:p>
            <a:r>
              <a:rPr lang="en-US" altLang="en-US" sz="2800"/>
              <a:t>Advantages:</a:t>
            </a:r>
          </a:p>
          <a:p>
            <a:pPr lvl="1"/>
            <a:r>
              <a:rPr lang="en-US" altLang="en-US" sz="2400"/>
              <a:t>user convenience, responsiveness, ubiquitous</a:t>
            </a:r>
          </a:p>
          <a:p>
            <a:r>
              <a:rPr lang="en-US" altLang="en-US" b="1"/>
              <a:t>Hardware</a:t>
            </a:r>
            <a:r>
              <a:rPr lang="en-US" altLang="en-US"/>
              <a:t> – </a:t>
            </a:r>
            <a:r>
              <a:rPr lang="en-US" altLang="en-US" b="1" i="1">
                <a:solidFill>
                  <a:srgbClr val="002060"/>
                </a:solidFill>
              </a:rPr>
              <a:t>cheap</a:t>
            </a:r>
            <a:r>
              <a:rPr lang="en-US" altLang="en-US" b="1" i="1">
                <a:solidFill>
                  <a:srgbClr val="0070C0"/>
                </a:solidFill>
              </a:rPr>
              <a:t> </a:t>
            </a:r>
            <a:r>
              <a:rPr lang="en-US" altLang="en-US"/>
              <a:t>; </a:t>
            </a:r>
            <a:r>
              <a:rPr lang="en-US" altLang="en-US" b="1"/>
              <a:t>Human – </a:t>
            </a:r>
            <a:r>
              <a:rPr lang="en-US" altLang="en-US" b="1" i="1">
                <a:solidFill>
                  <a:srgbClr val="FF0000"/>
                </a:solidFill>
              </a:rPr>
              <a:t>expensive</a:t>
            </a:r>
          </a:p>
          <a:p>
            <a:pPr lvl="1"/>
            <a:endParaRPr lang="en-US" altLang="en-US" sz="2400"/>
          </a:p>
        </p:txBody>
      </p:sp>
      <p:sp>
        <p:nvSpPr>
          <p:cNvPr id="46084"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608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C5C5F4-B8D6-40CB-959D-1E6221FB62CC}" type="slidenum">
              <a:rPr lang="en-US" altLang="en-US" sz="1400" smtClean="0">
                <a:solidFill>
                  <a:schemeClr val="bg2"/>
                </a:solidFill>
              </a:rPr>
              <a:pPr/>
              <a:t>35</a:t>
            </a:fld>
            <a:endParaRPr lang="en-US" altLang="en-US" sz="1400">
              <a:solidFill>
                <a:schemeClr val="bg2"/>
              </a:solidFill>
            </a:endParaRPr>
          </a:p>
        </p:txBody>
      </p:sp>
    </p:spTree>
    <p:extLst>
      <p:ext uri="{BB962C8B-B14F-4D97-AF65-F5344CB8AC3E}">
        <p14:creationId xmlns:p14="http://schemas.microsoft.com/office/powerpoint/2010/main" val="118962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88411" y="93509"/>
            <a:ext cx="7886700" cy="1325563"/>
          </a:xfrm>
        </p:spPr>
        <p:txBody>
          <a:bodyPr/>
          <a:lstStyle/>
          <a:p>
            <a:pPr>
              <a:defRPr/>
            </a:pPr>
            <a:r>
              <a:rPr lang="en-US" altLang="en-US" dirty="0"/>
              <a:t>Parallel Systems</a:t>
            </a:r>
          </a:p>
        </p:txBody>
      </p:sp>
      <p:sp>
        <p:nvSpPr>
          <p:cNvPr id="35845" name="Rectangle 3"/>
          <p:cNvSpPr>
            <a:spLocks noGrp="1" noChangeArrowheads="1"/>
          </p:cNvSpPr>
          <p:nvPr>
            <p:ph idx="1"/>
          </p:nvPr>
        </p:nvSpPr>
        <p:spPr/>
        <p:txBody>
          <a:bodyPr>
            <a:normAutofit lnSpcReduction="10000"/>
          </a:bodyPr>
          <a:lstStyle/>
          <a:p>
            <a:pPr fontAlgn="auto">
              <a:spcAft>
                <a:spcPts val="0"/>
              </a:spcAft>
              <a:defRPr/>
            </a:pPr>
            <a:r>
              <a:rPr lang="en-US" dirty="0"/>
              <a:t>Multiprocessor systems with more than one CPU in close communication.</a:t>
            </a:r>
          </a:p>
          <a:p>
            <a:pPr fontAlgn="auto">
              <a:spcAft>
                <a:spcPts val="0"/>
              </a:spcAft>
              <a:defRPr/>
            </a:pPr>
            <a:r>
              <a:rPr lang="en-US" dirty="0"/>
              <a:t>Improved throughput, economical, increased reliability.</a:t>
            </a:r>
          </a:p>
          <a:p>
            <a:pPr fontAlgn="auto">
              <a:spcAft>
                <a:spcPts val="0"/>
              </a:spcAft>
              <a:defRPr/>
            </a:pPr>
            <a:r>
              <a:rPr lang="en-US" dirty="0"/>
              <a:t>Kinds:</a:t>
            </a:r>
          </a:p>
          <a:p>
            <a:pPr lvl="3" fontAlgn="auto">
              <a:spcAft>
                <a:spcPts val="0"/>
              </a:spcAft>
              <a:defRPr/>
            </a:pPr>
            <a:r>
              <a:rPr lang="en-US" sz="1800" dirty="0"/>
              <a:t>Vector and pipelined</a:t>
            </a:r>
          </a:p>
          <a:p>
            <a:pPr lvl="3" fontAlgn="auto">
              <a:spcAft>
                <a:spcPts val="0"/>
              </a:spcAft>
              <a:defRPr/>
            </a:pPr>
            <a:r>
              <a:rPr lang="en-US" sz="1800" dirty="0"/>
              <a:t>Symmetric and asymmetric multiprocessing</a:t>
            </a:r>
          </a:p>
          <a:p>
            <a:pPr lvl="3" fontAlgn="auto">
              <a:spcAft>
                <a:spcPts val="0"/>
              </a:spcAft>
              <a:defRPr/>
            </a:pPr>
            <a:r>
              <a:rPr lang="en-US" sz="1800" dirty="0"/>
              <a:t>Distributed memory vs. shared memory</a:t>
            </a:r>
          </a:p>
          <a:p>
            <a:pPr fontAlgn="auto">
              <a:spcAft>
                <a:spcPts val="0"/>
              </a:spcAft>
              <a:defRPr/>
            </a:pPr>
            <a:r>
              <a:rPr lang="en-US" dirty="0"/>
              <a:t>Programming models:</a:t>
            </a:r>
          </a:p>
          <a:p>
            <a:pPr lvl="3" fontAlgn="auto">
              <a:spcAft>
                <a:spcPts val="0"/>
              </a:spcAft>
              <a:defRPr/>
            </a:pPr>
            <a:r>
              <a:rPr lang="en-US" sz="1600" dirty="0"/>
              <a:t>Tightly coupled vs. loosely coupled ,message-based vs. shared variable</a:t>
            </a:r>
          </a:p>
        </p:txBody>
      </p:sp>
      <p:sp>
        <p:nvSpPr>
          <p:cNvPr id="47108"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710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F63F04-6C45-4EA5-B36D-AD2E0499536B}" type="slidenum">
              <a:rPr lang="en-US" altLang="en-US" sz="1400" smtClean="0">
                <a:solidFill>
                  <a:schemeClr val="bg2"/>
                </a:solidFill>
              </a:rPr>
              <a:pPr/>
              <a:t>36</a:t>
            </a:fld>
            <a:endParaRPr lang="en-US" altLang="en-US" sz="1400">
              <a:solidFill>
                <a:schemeClr val="bg2"/>
              </a:solidFill>
            </a:endParaRPr>
          </a:p>
        </p:txBody>
      </p:sp>
    </p:spTree>
    <p:extLst>
      <p:ext uri="{BB962C8B-B14F-4D97-AF65-F5344CB8AC3E}">
        <p14:creationId xmlns:p14="http://schemas.microsoft.com/office/powerpoint/2010/main" val="3562585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28650" y="333375"/>
            <a:ext cx="7886700" cy="1325563"/>
          </a:xfrm>
        </p:spPr>
        <p:txBody>
          <a:bodyPr/>
          <a:lstStyle/>
          <a:p>
            <a:pPr>
              <a:defRPr/>
            </a:pPr>
            <a:r>
              <a:rPr lang="en-US" altLang="en-US"/>
              <a:t>Parallel Computing Systems</a:t>
            </a:r>
          </a:p>
        </p:txBody>
      </p:sp>
      <p:pic>
        <p:nvPicPr>
          <p:cNvPr id="481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9000" y="3243263"/>
            <a:ext cx="2286000" cy="1514475"/>
          </a:xfrm>
          <a:noFill/>
          <a:extLst>
            <a:ext uri="{91240B29-F687-4F45-9708-019B960494DF}">
              <a14:hiddenLine xmlns:a14="http://schemas.microsoft.com/office/drawing/2010/main" w="9525">
                <a:solidFill>
                  <a:srgbClr val="0000FF"/>
                </a:solidFill>
                <a:miter lim="800000"/>
                <a:headEnd/>
                <a:tailEnd/>
              </a14:hiddenLine>
            </a:ext>
          </a:extLst>
        </p:spPr>
      </p:pic>
      <p:sp>
        <p:nvSpPr>
          <p:cNvPr id="48132" name="Footer Placeholder 3"/>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F93F50-D7F5-4C83-81BC-466977DAC4EA}" type="slidenum">
              <a:rPr lang="en-US" altLang="en-US" sz="1400" smtClean="0">
                <a:solidFill>
                  <a:schemeClr val="bg2"/>
                </a:solidFill>
              </a:rPr>
              <a:pPr/>
              <a:t>37</a:t>
            </a:fld>
            <a:endParaRPr lang="en-US" altLang="en-US" sz="1400">
              <a:solidFill>
                <a:schemeClr val="bg2"/>
              </a:solidFill>
            </a:endParaRPr>
          </a:p>
        </p:txBody>
      </p:sp>
      <p:pic>
        <p:nvPicPr>
          <p:cNvPr id="481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26701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276600" y="1828800"/>
            <a:ext cx="2133600" cy="1570038"/>
          </a:xfrm>
          <a:prstGeom prst="rect">
            <a:avLst/>
          </a:prstGeom>
          <a:solidFill>
            <a:schemeClr val="accent1">
              <a:lumMod val="40000"/>
              <a:lumOff val="60000"/>
            </a:schemeClr>
          </a:solidFill>
        </p:spPr>
        <p:txBody>
          <a:bodyPr>
            <a:spAutoFit/>
          </a:bodyPr>
          <a:lstStyle/>
          <a:p>
            <a:pPr>
              <a:defRPr/>
            </a:pPr>
            <a:r>
              <a:rPr lang="en-US" sz="1600" b="1" i="1" dirty="0"/>
              <a:t>Climate modeling,  earthquake simulations, genome analysis,  protein folding, nuclear fusion research, …..</a:t>
            </a:r>
          </a:p>
        </p:txBody>
      </p:sp>
      <p:pic>
        <p:nvPicPr>
          <p:cNvPr id="4813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52600"/>
            <a:ext cx="268287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514350" y="3243263"/>
            <a:ext cx="2209800" cy="339725"/>
          </a:xfrm>
          <a:prstGeom prst="rect">
            <a:avLst/>
          </a:prstGeom>
          <a:solidFill>
            <a:schemeClr val="accent2">
              <a:lumMod val="20000"/>
              <a:lumOff val="80000"/>
            </a:schemeClr>
          </a:solidFill>
        </p:spPr>
        <p:txBody>
          <a:bodyPr>
            <a:spAutoFit/>
          </a:bodyPr>
          <a:lstStyle/>
          <a:p>
            <a:pPr>
              <a:defRPr/>
            </a:pPr>
            <a:r>
              <a:rPr lang="en-US" sz="1600" b="1" i="1" dirty="0"/>
              <a:t>ILLIAC 2 (</a:t>
            </a:r>
            <a:r>
              <a:rPr lang="en-US" sz="1600" b="1" i="1" dirty="0" err="1"/>
              <a:t>UIllinois</a:t>
            </a:r>
            <a:r>
              <a:rPr lang="en-US" sz="1600" b="1" i="1" dirty="0"/>
              <a:t>)</a:t>
            </a:r>
          </a:p>
        </p:txBody>
      </p:sp>
      <p:sp>
        <p:nvSpPr>
          <p:cNvPr id="12" name="Rectangle 11"/>
          <p:cNvSpPr/>
          <p:nvPr/>
        </p:nvSpPr>
        <p:spPr>
          <a:xfrm>
            <a:off x="762000" y="6019800"/>
            <a:ext cx="2362200" cy="307975"/>
          </a:xfrm>
          <a:prstGeom prst="rect">
            <a:avLst/>
          </a:prstGeom>
          <a:solidFill>
            <a:schemeClr val="accent2">
              <a:lumMod val="20000"/>
              <a:lumOff val="80000"/>
            </a:schemeClr>
          </a:solidFill>
        </p:spPr>
        <p:txBody>
          <a:bodyPr>
            <a:spAutoFit/>
          </a:bodyPr>
          <a:lstStyle/>
          <a:p>
            <a:pPr>
              <a:defRPr/>
            </a:pPr>
            <a:r>
              <a:rPr lang="en-US" sz="1400" b="1" i="1" dirty="0"/>
              <a:t>Connection Machine (MIT) </a:t>
            </a:r>
          </a:p>
        </p:txBody>
      </p:sp>
      <p:sp>
        <p:nvSpPr>
          <p:cNvPr id="13" name="Rectangle 12"/>
          <p:cNvSpPr/>
          <p:nvPr/>
        </p:nvSpPr>
        <p:spPr>
          <a:xfrm>
            <a:off x="6781800" y="5181600"/>
            <a:ext cx="1828800" cy="307975"/>
          </a:xfrm>
          <a:prstGeom prst="rect">
            <a:avLst/>
          </a:prstGeom>
          <a:solidFill>
            <a:schemeClr val="accent2">
              <a:lumMod val="20000"/>
              <a:lumOff val="80000"/>
            </a:schemeClr>
          </a:solidFill>
        </p:spPr>
        <p:txBody>
          <a:bodyPr>
            <a:spAutoFit/>
          </a:bodyPr>
          <a:lstStyle/>
          <a:p>
            <a:pPr>
              <a:defRPr/>
            </a:pPr>
            <a:r>
              <a:rPr lang="en-US" sz="1400" b="1" i="1" dirty="0"/>
              <a:t>IBM Blue Gene</a:t>
            </a:r>
          </a:p>
        </p:txBody>
      </p:sp>
      <p:pic>
        <p:nvPicPr>
          <p:cNvPr id="4814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600200"/>
            <a:ext cx="3054350"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3581400" y="4191000"/>
            <a:ext cx="1828800" cy="307975"/>
          </a:xfrm>
          <a:prstGeom prst="rect">
            <a:avLst/>
          </a:prstGeom>
          <a:solidFill>
            <a:schemeClr val="accent2">
              <a:lumMod val="20000"/>
              <a:lumOff val="80000"/>
            </a:schemeClr>
          </a:solidFill>
        </p:spPr>
        <p:txBody>
          <a:bodyPr>
            <a:spAutoFit/>
          </a:bodyPr>
          <a:lstStyle/>
          <a:p>
            <a:pPr>
              <a:defRPr/>
            </a:pPr>
            <a:r>
              <a:rPr lang="en-US" sz="1400" b="1" i="1" dirty="0"/>
              <a:t>Tianhe-1(China)</a:t>
            </a:r>
          </a:p>
        </p:txBody>
      </p:sp>
      <p:pic>
        <p:nvPicPr>
          <p:cNvPr id="4814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495800"/>
            <a:ext cx="23050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6781800" y="3124200"/>
            <a:ext cx="1828800" cy="307975"/>
          </a:xfrm>
          <a:prstGeom prst="rect">
            <a:avLst/>
          </a:prstGeom>
          <a:solidFill>
            <a:schemeClr val="accent2">
              <a:lumMod val="20000"/>
              <a:lumOff val="80000"/>
            </a:schemeClr>
          </a:solidFill>
        </p:spPr>
        <p:txBody>
          <a:bodyPr>
            <a:spAutoFit/>
          </a:bodyPr>
          <a:lstStyle/>
          <a:p>
            <a:pPr>
              <a:defRPr/>
            </a:pPr>
            <a:r>
              <a:rPr lang="en-US" sz="1400" b="1" i="1" dirty="0"/>
              <a:t>K-computer(Japan)</a:t>
            </a:r>
          </a:p>
        </p:txBody>
      </p:sp>
    </p:spTree>
    <p:extLst>
      <p:ext uri="{BB962C8B-B14F-4D97-AF65-F5344CB8AC3E}">
        <p14:creationId xmlns:p14="http://schemas.microsoft.com/office/powerpoint/2010/main" val="120219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28650" y="333375"/>
            <a:ext cx="7886700" cy="1325563"/>
          </a:xfrm>
        </p:spPr>
        <p:txBody>
          <a:bodyPr/>
          <a:lstStyle/>
          <a:p>
            <a:pPr>
              <a:defRPr/>
            </a:pPr>
            <a:r>
              <a:rPr lang="en-US" altLang="en-US"/>
              <a:t>Distributed Systems</a:t>
            </a:r>
          </a:p>
        </p:txBody>
      </p:sp>
      <p:sp>
        <p:nvSpPr>
          <p:cNvPr id="49155" name="Rectangle 3"/>
          <p:cNvSpPr>
            <a:spLocks noGrp="1" noChangeArrowheads="1"/>
          </p:cNvSpPr>
          <p:nvPr>
            <p:ph idx="1"/>
          </p:nvPr>
        </p:nvSpPr>
        <p:spPr/>
        <p:txBody>
          <a:bodyPr/>
          <a:lstStyle/>
          <a:p>
            <a:pPr>
              <a:buFont typeface="Monotype Sorts" pitchFamily="2" charset="2"/>
              <a:buNone/>
            </a:pPr>
            <a:endParaRPr lang="en-US" altLang="en-US">
              <a:solidFill>
                <a:srgbClr val="FF0000"/>
              </a:solidFill>
            </a:endParaRPr>
          </a:p>
          <a:p>
            <a:r>
              <a:rPr lang="en-US" altLang="en-US" sz="2400"/>
              <a:t>Distribute computation among many processors.</a:t>
            </a:r>
          </a:p>
          <a:p>
            <a:r>
              <a:rPr lang="en-US" altLang="en-US" sz="2400"/>
              <a:t>Loosely coupled - </a:t>
            </a:r>
          </a:p>
          <a:p>
            <a:pPr lvl="3"/>
            <a:r>
              <a:rPr lang="en-US" altLang="en-US" sz="1600"/>
              <a:t>no shared memory, various communication lines </a:t>
            </a:r>
          </a:p>
          <a:p>
            <a:r>
              <a:rPr lang="en-US" altLang="en-US" sz="2400"/>
              <a:t>client/server architectures</a:t>
            </a:r>
          </a:p>
          <a:p>
            <a:r>
              <a:rPr lang="en-US" altLang="en-US" sz="2400"/>
              <a:t>Advantages:</a:t>
            </a:r>
          </a:p>
          <a:p>
            <a:pPr lvl="3"/>
            <a:r>
              <a:rPr lang="en-US" altLang="en-US" sz="1600"/>
              <a:t>resource sharing </a:t>
            </a:r>
          </a:p>
          <a:p>
            <a:pPr lvl="3"/>
            <a:r>
              <a:rPr lang="en-US" altLang="en-US" sz="1600"/>
              <a:t>computation speed-up</a:t>
            </a:r>
          </a:p>
          <a:p>
            <a:pPr lvl="3"/>
            <a:r>
              <a:rPr lang="en-US" altLang="en-US" sz="1600"/>
              <a:t>reliability</a:t>
            </a:r>
          </a:p>
          <a:p>
            <a:pPr lvl="3"/>
            <a:r>
              <a:rPr lang="en-US" altLang="en-US" sz="1600"/>
              <a:t>communication - e.g. email</a:t>
            </a:r>
          </a:p>
          <a:p>
            <a:r>
              <a:rPr lang="en-US" altLang="en-US" sz="2400"/>
              <a:t>Applications - digital libraries, digital multimedia</a:t>
            </a:r>
          </a:p>
        </p:txBody>
      </p:sp>
      <p:sp>
        <p:nvSpPr>
          <p:cNvPr id="49156"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4915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924D4A-0290-410E-9668-AF43788EE366}" type="slidenum">
              <a:rPr lang="en-US" altLang="en-US" sz="1400" smtClean="0">
                <a:solidFill>
                  <a:schemeClr val="bg2"/>
                </a:solidFill>
              </a:rPr>
              <a:pPr/>
              <a:t>38</a:t>
            </a:fld>
            <a:endParaRPr lang="en-US" altLang="en-US" sz="1400">
              <a:solidFill>
                <a:schemeClr val="bg2"/>
              </a:solidFill>
            </a:endParaRPr>
          </a:p>
        </p:txBody>
      </p:sp>
      <p:sp>
        <p:nvSpPr>
          <p:cNvPr id="7" name="TextBox 6"/>
          <p:cNvSpPr txBox="1"/>
          <p:nvPr/>
        </p:nvSpPr>
        <p:spPr>
          <a:xfrm>
            <a:off x="457200" y="1676400"/>
            <a:ext cx="7543800" cy="461963"/>
          </a:xfrm>
          <a:prstGeom prst="rect">
            <a:avLst/>
          </a:prstGeom>
          <a:solidFill>
            <a:schemeClr val="accent2">
              <a:lumMod val="40000"/>
              <a:lumOff val="60000"/>
            </a:schemeClr>
          </a:solidFill>
        </p:spPr>
        <p:txBody>
          <a:bodyPr>
            <a:spAutoFit/>
          </a:bodyPr>
          <a:lstStyle/>
          <a:p>
            <a:pPr algn="ctr">
              <a:defRPr/>
            </a:pPr>
            <a:r>
              <a:rPr lang="en-US" b="1" dirty="0"/>
              <a:t>Hardware</a:t>
            </a:r>
            <a:r>
              <a:rPr lang="en-US" dirty="0"/>
              <a:t> – </a:t>
            </a:r>
            <a:r>
              <a:rPr lang="en-US" b="1" i="1" dirty="0">
                <a:solidFill>
                  <a:srgbClr val="002060"/>
                </a:solidFill>
              </a:rPr>
              <a:t>very</a:t>
            </a:r>
            <a:r>
              <a:rPr lang="en-US" dirty="0"/>
              <a:t> </a:t>
            </a:r>
            <a:r>
              <a:rPr lang="en-US" b="1" i="1" dirty="0">
                <a:solidFill>
                  <a:srgbClr val="002060"/>
                </a:solidFill>
              </a:rPr>
              <a:t>cheap</a:t>
            </a:r>
            <a:r>
              <a:rPr lang="en-US" b="1" i="1" dirty="0">
                <a:solidFill>
                  <a:srgbClr val="0070C0"/>
                </a:solidFill>
              </a:rPr>
              <a:t> </a:t>
            </a:r>
            <a:r>
              <a:rPr lang="en-US" dirty="0"/>
              <a:t>; </a:t>
            </a:r>
            <a:r>
              <a:rPr lang="en-US" b="1" dirty="0"/>
              <a:t>Human – </a:t>
            </a:r>
            <a:r>
              <a:rPr lang="en-US" b="1" i="1" dirty="0">
                <a:solidFill>
                  <a:srgbClr val="FF0000"/>
                </a:solidFill>
              </a:rPr>
              <a:t>very expensive</a:t>
            </a:r>
          </a:p>
        </p:txBody>
      </p:sp>
    </p:spTree>
    <p:extLst>
      <p:ext uri="{BB962C8B-B14F-4D97-AF65-F5344CB8AC3E}">
        <p14:creationId xmlns:p14="http://schemas.microsoft.com/office/powerpoint/2010/main" val="2134658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06400" y="228600"/>
            <a:ext cx="8432800" cy="1143000"/>
          </a:xfrm>
        </p:spPr>
        <p:txBody>
          <a:bodyPr/>
          <a:lstStyle/>
          <a:p>
            <a:pPr>
              <a:defRPr/>
            </a:pPr>
            <a:r>
              <a:rPr lang="en-US" altLang="en-US"/>
              <a:t>Distributed Computing Systems</a:t>
            </a:r>
          </a:p>
        </p:txBody>
      </p:sp>
      <p:pic>
        <p:nvPicPr>
          <p:cNvPr id="5017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52600"/>
            <a:ext cx="4286250" cy="2438400"/>
          </a:xfrm>
        </p:spPr>
        <p:style>
          <a:lnRef idx="2">
            <a:schemeClr val="dk1"/>
          </a:lnRef>
          <a:fillRef idx="1">
            <a:schemeClr val="lt1"/>
          </a:fillRef>
          <a:effectRef idx="0">
            <a:schemeClr val="dk1"/>
          </a:effectRef>
          <a:fontRef idx="minor">
            <a:schemeClr val="dk1"/>
          </a:fontRef>
        </p:style>
      </p:pic>
      <p:sp>
        <p:nvSpPr>
          <p:cNvPr id="50180" name="Footer Placeholder 3"/>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501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B7FB15-331F-41A0-A701-F0EC278D1CBB}" type="slidenum">
              <a:rPr lang="en-US" altLang="en-US" sz="1400" smtClean="0">
                <a:solidFill>
                  <a:schemeClr val="bg2"/>
                </a:solidFill>
              </a:rPr>
              <a:pPr/>
              <a:t>39</a:t>
            </a:fld>
            <a:endParaRPr lang="en-US" altLang="en-US" sz="1400">
              <a:solidFill>
                <a:schemeClr val="bg2"/>
              </a:solidFill>
            </a:endParaRPr>
          </a:p>
        </p:txBody>
      </p:sp>
      <p:sp>
        <p:nvSpPr>
          <p:cNvPr id="7" name="Rectangle 6"/>
          <p:cNvSpPr/>
          <p:nvPr/>
        </p:nvSpPr>
        <p:spPr>
          <a:xfrm>
            <a:off x="304800" y="1524000"/>
            <a:ext cx="3276600" cy="3079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b="1" i="1" dirty="0" err="1"/>
              <a:t>Globus</a:t>
            </a:r>
            <a:r>
              <a:rPr lang="en-US" sz="1400" b="1" i="1" dirty="0"/>
              <a:t> Grid Computing Toolkit</a:t>
            </a:r>
          </a:p>
        </p:txBody>
      </p:sp>
      <p:pic>
        <p:nvPicPr>
          <p:cNvPr id="501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752600"/>
            <a:ext cx="3724275" cy="2292350"/>
          </a:xfrm>
          <a:prstGeom prst="rect">
            <a:avLst/>
          </a:prstGeom>
          <a:ln/>
        </p:spPr>
        <p:style>
          <a:lnRef idx="2">
            <a:schemeClr val="dk1"/>
          </a:lnRef>
          <a:fillRef idx="1">
            <a:schemeClr val="lt1"/>
          </a:fillRef>
          <a:effectRef idx="0">
            <a:schemeClr val="dk1"/>
          </a:effectRef>
          <a:fontRef idx="minor">
            <a:schemeClr val="dk1"/>
          </a:fontRef>
        </p:style>
      </p:pic>
      <p:sp>
        <p:nvSpPr>
          <p:cNvPr id="9" name="Rectangle 8"/>
          <p:cNvSpPr/>
          <p:nvPr/>
        </p:nvSpPr>
        <p:spPr>
          <a:xfrm>
            <a:off x="5743575" y="1600200"/>
            <a:ext cx="3276600" cy="3079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b="1" i="1" dirty="0"/>
              <a:t>Cloud Computing Offerings</a:t>
            </a:r>
          </a:p>
        </p:txBody>
      </p:sp>
      <p:pic>
        <p:nvPicPr>
          <p:cNvPr id="501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4271963"/>
            <a:ext cx="3962400" cy="1981200"/>
          </a:xfrm>
          <a:prstGeom prst="rect">
            <a:avLst/>
          </a:prstGeom>
          <a:ln/>
        </p:spPr>
        <p:style>
          <a:lnRef idx="2">
            <a:schemeClr val="dk1"/>
          </a:lnRef>
          <a:fillRef idx="1">
            <a:schemeClr val="lt1"/>
          </a:fillRef>
          <a:effectRef idx="0">
            <a:schemeClr val="dk1"/>
          </a:effectRef>
          <a:fontRef idx="minor">
            <a:schemeClr val="dk1"/>
          </a:fontRef>
        </p:style>
      </p:pic>
      <p:sp>
        <p:nvSpPr>
          <p:cNvPr id="12" name="Rectangle 11"/>
          <p:cNvSpPr/>
          <p:nvPr/>
        </p:nvSpPr>
        <p:spPr>
          <a:xfrm>
            <a:off x="193576" y="6126163"/>
            <a:ext cx="3276600" cy="3079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b="1" i="1" dirty="0" err="1"/>
              <a:t>PlanetLab</a:t>
            </a:r>
            <a:endParaRPr lang="en-US" sz="1400" b="1" i="1" dirty="0"/>
          </a:p>
        </p:txBody>
      </p:sp>
      <p:pic>
        <p:nvPicPr>
          <p:cNvPr id="5018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7" y="4149055"/>
            <a:ext cx="3367088" cy="2057400"/>
          </a:xfrm>
          <a:prstGeom prst="rect">
            <a:avLst/>
          </a:prstGeom>
          <a:ln/>
        </p:spPr>
        <p:style>
          <a:lnRef idx="2">
            <a:schemeClr val="dk1"/>
          </a:lnRef>
          <a:fillRef idx="1">
            <a:schemeClr val="lt1"/>
          </a:fillRef>
          <a:effectRef idx="0">
            <a:schemeClr val="dk1"/>
          </a:effectRef>
          <a:fontRef idx="minor">
            <a:schemeClr val="dk1"/>
          </a:fontRef>
        </p:style>
      </p:pic>
      <p:sp>
        <p:nvSpPr>
          <p:cNvPr id="14" name="Rectangle 13"/>
          <p:cNvSpPr/>
          <p:nvPr/>
        </p:nvSpPr>
        <p:spPr>
          <a:xfrm>
            <a:off x="5756101" y="6070600"/>
            <a:ext cx="3276600" cy="3079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b="1" i="1" dirty="0"/>
              <a:t>Gnutella P2P Network</a:t>
            </a:r>
          </a:p>
        </p:txBody>
      </p:sp>
    </p:spTree>
    <p:extLst>
      <p:ext uri="{BB962C8B-B14F-4D97-AF65-F5344CB8AC3E}">
        <p14:creationId xmlns:p14="http://schemas.microsoft.com/office/powerpoint/2010/main" val="149911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91002" y="116632"/>
            <a:ext cx="7886700" cy="1325563"/>
          </a:xfrm>
        </p:spPr>
        <p:txBody>
          <a:bodyPr/>
          <a:lstStyle/>
          <a:p>
            <a:pPr>
              <a:defRPr/>
            </a:pPr>
            <a:r>
              <a:rPr lang="en-US" altLang="en-US" dirty="0"/>
              <a:t>Introduction</a:t>
            </a:r>
          </a:p>
        </p:txBody>
      </p:sp>
      <p:sp>
        <p:nvSpPr>
          <p:cNvPr id="17411" name="Rectangle 3"/>
          <p:cNvSpPr>
            <a:spLocks noGrp="1" noChangeArrowheads="1"/>
          </p:cNvSpPr>
          <p:nvPr>
            <p:ph idx="1"/>
          </p:nvPr>
        </p:nvSpPr>
        <p:spPr>
          <a:xfrm>
            <a:off x="457200" y="1687885"/>
            <a:ext cx="8229600" cy="4525963"/>
          </a:xfrm>
        </p:spPr>
        <p:txBody>
          <a:bodyPr>
            <a:normAutofit fontScale="85000" lnSpcReduction="20000"/>
          </a:bodyPr>
          <a:lstStyle/>
          <a:p>
            <a:pPr marL="0" indent="0">
              <a:buNone/>
            </a:pPr>
            <a:r>
              <a:rPr lang="en-GB" b="1" dirty="0"/>
              <a:t>ASSESMENT:</a:t>
            </a:r>
            <a:r>
              <a:rPr lang="en-GB" dirty="0"/>
              <a:t>		</a:t>
            </a:r>
            <a:r>
              <a:rPr lang="en-GB" b="1" dirty="0"/>
              <a:t>Continuous Assessment	100 Marks</a:t>
            </a:r>
          </a:p>
          <a:p>
            <a:pPr marL="0" indent="0">
              <a:buNone/>
            </a:pPr>
            <a:r>
              <a:rPr lang="en-GB" b="1" dirty="0"/>
              <a:t>			</a:t>
            </a:r>
            <a:r>
              <a:rPr lang="en-GB" dirty="0"/>
              <a:t>- Essay 1			25 Marks</a:t>
            </a:r>
          </a:p>
          <a:p>
            <a:pPr marL="0" indent="0">
              <a:buNone/>
            </a:pPr>
            <a:r>
              <a:rPr lang="en-GB" dirty="0"/>
              <a:t>			- Essay 2			25 Marks</a:t>
            </a:r>
          </a:p>
          <a:p>
            <a:pPr marL="0" indent="0">
              <a:buNone/>
            </a:pPr>
            <a:r>
              <a:rPr lang="en-GB" dirty="0"/>
              <a:t>			- Essay 3			25 Marks</a:t>
            </a:r>
          </a:p>
          <a:p>
            <a:pPr marL="0" indent="0">
              <a:buNone/>
            </a:pPr>
            <a:r>
              <a:rPr lang="en-GB" dirty="0"/>
              <a:t>			- MCQ				25 Marks</a:t>
            </a:r>
          </a:p>
          <a:p>
            <a:pPr marL="0" indent="0">
              <a:buNone/>
            </a:pPr>
            <a:r>
              <a:rPr lang="en-GB" dirty="0"/>
              <a:t>	</a:t>
            </a:r>
          </a:p>
          <a:p>
            <a:pPr marL="0" indent="0">
              <a:buNone/>
            </a:pPr>
            <a:r>
              <a:rPr lang="en-GB" b="1" dirty="0"/>
              <a:t>			Spring Exam			100 Marks</a:t>
            </a:r>
            <a:endParaRPr lang="en-GB" dirty="0"/>
          </a:p>
          <a:p>
            <a:pPr marL="0" indent="0">
              <a:buNone/>
            </a:pPr>
            <a:endParaRPr lang="en-GB" b="1" dirty="0"/>
          </a:p>
          <a:p>
            <a:pPr marL="0" indent="0">
              <a:buNone/>
            </a:pPr>
            <a:r>
              <a:rPr lang="en-GB" b="1" dirty="0"/>
              <a:t>LECTURER:		</a:t>
            </a:r>
            <a:r>
              <a:rPr lang="en-GB" dirty="0"/>
              <a:t>Dr John </a:t>
            </a:r>
            <a:r>
              <a:rPr lang="en-GB" dirty="0" err="1"/>
              <a:t>O’Donoghue</a:t>
            </a:r>
            <a:r>
              <a:rPr lang="en-GB" dirty="0"/>
              <a:t>		</a:t>
            </a:r>
          </a:p>
          <a:p>
            <a:pPr marL="0" indent="0">
              <a:buNone/>
            </a:pPr>
            <a:r>
              <a:rPr lang="en-GB" dirty="0"/>
              <a:t>			</a:t>
            </a:r>
            <a:r>
              <a:rPr lang="en-GB" u="sng" dirty="0">
                <a:hlinkClick r:id="rId2"/>
              </a:rPr>
              <a:t>john.odonoghue@ucc.ie</a:t>
            </a:r>
            <a:r>
              <a:rPr lang="en-GB" u="sng" dirty="0"/>
              <a:t> </a:t>
            </a:r>
          </a:p>
          <a:p>
            <a:pPr marL="0" indent="0">
              <a:buNone/>
            </a:pPr>
            <a:endParaRPr lang="en-GB" b="1" dirty="0"/>
          </a:p>
          <a:p>
            <a:pPr marL="0" indent="0">
              <a:buNone/>
            </a:pPr>
            <a:endParaRPr lang="en-GB" b="1" dirty="0"/>
          </a:p>
        </p:txBody>
      </p:sp>
      <p:sp>
        <p:nvSpPr>
          <p:cNvPr id="1741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8CFBA1-2AFA-4254-81A0-2A79AD7D267A}" type="slidenum">
              <a:rPr lang="en-US" altLang="en-US" sz="1400" smtClean="0">
                <a:solidFill>
                  <a:schemeClr val="bg2"/>
                </a:solidFill>
              </a:rPr>
              <a:pPr/>
              <a:t>4</a:t>
            </a:fld>
            <a:endParaRPr lang="en-US" altLang="en-US" sz="1400">
              <a:solidFill>
                <a:schemeClr val="bg2"/>
              </a:solidFill>
            </a:endParaRPr>
          </a:p>
        </p:txBody>
      </p:sp>
    </p:spTree>
    <p:extLst>
      <p:ext uri="{BB962C8B-B14F-4D97-AF65-F5344CB8AC3E}">
        <p14:creationId xmlns:p14="http://schemas.microsoft.com/office/powerpoint/2010/main" val="1840628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02"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700" y="3465512"/>
            <a:ext cx="1219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7"/>
          <p:cNvSpPr>
            <a:spLocks noGrp="1" noChangeArrowheads="1"/>
          </p:cNvSpPr>
          <p:nvPr>
            <p:ph type="title"/>
          </p:nvPr>
        </p:nvSpPr>
        <p:spPr>
          <a:xfrm>
            <a:off x="304799" y="105875"/>
            <a:ext cx="8643653" cy="1113325"/>
          </a:xfrm>
        </p:spPr>
        <p:txBody>
          <a:bodyPr>
            <a:normAutofit fontScale="90000"/>
          </a:bodyPr>
          <a:lstStyle/>
          <a:p>
            <a:pPr fontAlgn="auto">
              <a:spcAft>
                <a:spcPts val="0"/>
              </a:spcAft>
              <a:defRPr/>
            </a:pPr>
            <a:r>
              <a:rPr lang="en-US" dirty="0">
                <a:latin typeface="Helvetica" panose="020B0604020202020204" pitchFamily="34" charset="0"/>
              </a:rPr>
              <a:t>Societal Scale Information Systems </a:t>
            </a:r>
          </a:p>
        </p:txBody>
      </p:sp>
      <p:sp>
        <p:nvSpPr>
          <p:cNvPr id="51206" name="Rectangle 481"/>
          <p:cNvSpPr>
            <a:spLocks noGrp="1" noChangeArrowheads="1"/>
          </p:cNvSpPr>
          <p:nvPr>
            <p:ph idx="1"/>
          </p:nvPr>
        </p:nvSpPr>
        <p:spPr>
          <a:xfrm>
            <a:off x="3175" y="1557338"/>
            <a:ext cx="4648200" cy="1219200"/>
          </a:xfrm>
        </p:spPr>
        <p:txBody>
          <a:bodyPr/>
          <a:lstStyle/>
          <a:p>
            <a:pPr>
              <a:lnSpc>
                <a:spcPct val="80000"/>
              </a:lnSpc>
            </a:pPr>
            <a:r>
              <a:rPr lang="en-US" altLang="en-US" sz="2000">
                <a:latin typeface="Helvetica" panose="020B0604020202020204" pitchFamily="34" charset="0"/>
              </a:rPr>
              <a:t>The world is a large distributed system</a:t>
            </a:r>
          </a:p>
          <a:p>
            <a:pPr lvl="1">
              <a:lnSpc>
                <a:spcPct val="80000"/>
              </a:lnSpc>
            </a:pPr>
            <a:r>
              <a:rPr lang="en-US" altLang="en-US" sz="2000">
                <a:latin typeface="Helvetica" panose="020B0604020202020204" pitchFamily="34" charset="0"/>
              </a:rPr>
              <a:t>Microprocessors in everything</a:t>
            </a:r>
          </a:p>
          <a:p>
            <a:pPr lvl="1">
              <a:lnSpc>
                <a:spcPct val="80000"/>
              </a:lnSpc>
            </a:pPr>
            <a:r>
              <a:rPr lang="en-US" altLang="en-US" sz="2000">
                <a:latin typeface="Helvetica" panose="020B0604020202020204" pitchFamily="34" charset="0"/>
              </a:rPr>
              <a:t>Vast infrastructure behind them</a:t>
            </a:r>
          </a:p>
        </p:txBody>
      </p:sp>
      <p:pic>
        <p:nvPicPr>
          <p:cNvPr id="51207" name="Picture 8" descr="bug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Text Box 10"/>
          <p:cNvSpPr txBox="1">
            <a:spLocks noChangeArrowheads="1"/>
          </p:cNvSpPr>
          <p:nvPr/>
        </p:nvSpPr>
        <p:spPr bwMode="auto">
          <a:xfrm>
            <a:off x="6697663" y="3330575"/>
            <a:ext cx="2328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Helvetica" panose="020B0604020202020204" pitchFamily="34" charset="0"/>
              </a:rPr>
              <a:t>Scalable, Reliable,</a:t>
            </a:r>
          </a:p>
          <a:p>
            <a:r>
              <a:rPr lang="en-US" altLang="en-US" sz="2000">
                <a:latin typeface="Helvetica" panose="020B0604020202020204" pitchFamily="34" charset="0"/>
              </a:rPr>
              <a:t>Secure Services</a:t>
            </a:r>
          </a:p>
        </p:txBody>
      </p:sp>
      <p:sp>
        <p:nvSpPr>
          <p:cNvPr id="51209" name="Text Box 13"/>
          <p:cNvSpPr txBox="1">
            <a:spLocks noChangeArrowheads="1"/>
          </p:cNvSpPr>
          <p:nvPr/>
        </p:nvSpPr>
        <p:spPr bwMode="auto">
          <a:xfrm>
            <a:off x="-36513" y="5845175"/>
            <a:ext cx="1595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a:latin typeface="Helvetica" panose="020B0604020202020204" pitchFamily="34" charset="0"/>
              </a:rPr>
              <a:t>MEMS for </a:t>
            </a:r>
          </a:p>
          <a:p>
            <a:pPr algn="ctr"/>
            <a:r>
              <a:rPr lang="en-US" altLang="en-US" sz="2000">
                <a:latin typeface="Helvetica" panose="020B0604020202020204" pitchFamily="34" charset="0"/>
              </a:rPr>
              <a:t>Sensor Nets</a:t>
            </a:r>
          </a:p>
        </p:txBody>
      </p:sp>
      <p:sp>
        <p:nvSpPr>
          <p:cNvPr id="51210" name="Text Box 14"/>
          <p:cNvSpPr txBox="1">
            <a:spLocks noChangeArrowheads="1"/>
          </p:cNvSpPr>
          <p:nvPr/>
        </p:nvSpPr>
        <p:spPr bwMode="auto">
          <a:xfrm>
            <a:off x="922338" y="2724150"/>
            <a:ext cx="1643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Helvetica" panose="020B0604020202020204" pitchFamily="34" charset="0"/>
              </a:rPr>
              <a:t>Internet</a:t>
            </a:r>
            <a:br>
              <a:rPr lang="en-US" altLang="en-US" sz="2000">
                <a:latin typeface="Helvetica" panose="020B0604020202020204" pitchFamily="34" charset="0"/>
              </a:rPr>
            </a:br>
            <a:r>
              <a:rPr lang="en-US" altLang="en-US" sz="2000">
                <a:latin typeface="Helvetica" panose="020B0604020202020204" pitchFamily="34" charset="0"/>
              </a:rPr>
              <a:t>Connectivity</a:t>
            </a:r>
          </a:p>
        </p:txBody>
      </p:sp>
      <p:sp>
        <p:nvSpPr>
          <p:cNvPr id="51211" name="Text Box 480"/>
          <p:cNvSpPr txBox="1">
            <a:spLocks noChangeArrowheads="1"/>
          </p:cNvSpPr>
          <p:nvPr/>
        </p:nvSpPr>
        <p:spPr bwMode="auto">
          <a:xfrm>
            <a:off x="6478588" y="4149725"/>
            <a:ext cx="26654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Helvetica" panose="020B0604020202020204" pitchFamily="34" charset="0"/>
              </a:rPr>
              <a:t>Databases</a:t>
            </a:r>
          </a:p>
          <a:p>
            <a:r>
              <a:rPr lang="en-US" altLang="en-US" sz="2000">
                <a:latin typeface="Helvetica" panose="020B0604020202020204" pitchFamily="34" charset="0"/>
              </a:rPr>
              <a:t>Information Collection</a:t>
            </a:r>
          </a:p>
          <a:p>
            <a:r>
              <a:rPr lang="en-US" altLang="en-US" sz="2000">
                <a:latin typeface="Helvetica" panose="020B0604020202020204" pitchFamily="34" charset="0"/>
              </a:rPr>
              <a:t>Remote Storage</a:t>
            </a:r>
          </a:p>
          <a:p>
            <a:r>
              <a:rPr lang="en-US" altLang="en-US" sz="2000">
                <a:latin typeface="Helvetica" panose="020B0604020202020204" pitchFamily="34" charset="0"/>
              </a:rPr>
              <a:t>Online Games</a:t>
            </a:r>
          </a:p>
          <a:p>
            <a:r>
              <a:rPr lang="en-US" altLang="en-US" sz="2000">
                <a:latin typeface="Helvetica" panose="020B0604020202020204" pitchFamily="34" charset="0"/>
              </a:rPr>
              <a:t>Commerce</a:t>
            </a:r>
          </a:p>
          <a:p>
            <a:r>
              <a:rPr lang="en-US" altLang="en-US" sz="2000">
                <a:latin typeface="Helvetica" panose="020B0604020202020204" pitchFamily="34" charset="0"/>
              </a:rPr>
              <a:t>	…</a:t>
            </a:r>
          </a:p>
          <a:p>
            <a:endParaRPr lang="en-US" altLang="en-US" sz="2000">
              <a:latin typeface="Helvetica" panose="020B0604020202020204" pitchFamily="34" charset="0"/>
            </a:endParaRPr>
          </a:p>
        </p:txBody>
      </p:sp>
      <p:pic>
        <p:nvPicPr>
          <p:cNvPr id="51212"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400" y="4179886"/>
            <a:ext cx="152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663" y="3340997"/>
            <a:ext cx="8763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p:cNvPicPr>
            <a:picLocks noChangeAspect="1" noChangeArrowheads="1"/>
          </p:cNvPicPr>
          <p:nvPr/>
        </p:nvPicPr>
        <p:blipFill>
          <a:blip r:embed="rId12">
            <a:extLst>
              <a:ext uri="{28A0092B-C50C-407E-A947-70E740481C1C}">
                <a14:useLocalDpi xmlns:a14="http://schemas.microsoft.com/office/drawing/2010/main" val="0"/>
              </a:ext>
            </a:extLst>
          </a:blip>
          <a:srcRect l="38983" t="30769" r="3391" b="12088"/>
          <a:stretch>
            <a:fillRect/>
          </a:stretch>
        </p:blipFill>
        <p:spPr bwMode="auto">
          <a:xfrm>
            <a:off x="2035175" y="5765800"/>
            <a:ext cx="205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21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19" name="Line 4"/>
          <p:cNvSpPr>
            <a:spLocks noChangeShapeType="1"/>
          </p:cNvSpPr>
          <p:nvPr/>
        </p:nvSpPr>
        <p:spPr bwMode="auto">
          <a:xfrm flipV="1">
            <a:off x="1532392" y="2798440"/>
            <a:ext cx="4594746" cy="2914266"/>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51684" name="Group 17"/>
          <p:cNvGrpSpPr>
            <a:grpSpLocks/>
          </p:cNvGrpSpPr>
          <p:nvPr/>
        </p:nvGrpSpPr>
        <p:grpSpPr bwMode="auto">
          <a:xfrm>
            <a:off x="6334124" y="1757362"/>
            <a:ext cx="2978150" cy="1228725"/>
            <a:chOff x="2796" y="854"/>
            <a:chExt cx="2716" cy="1121"/>
          </a:xfrm>
        </p:grpSpPr>
        <p:grpSp>
          <p:nvGrpSpPr>
            <p:cNvPr id="51685" name="Group 18"/>
            <p:cNvGrpSpPr>
              <a:grpSpLocks/>
            </p:cNvGrpSpPr>
            <p:nvPr/>
          </p:nvGrpSpPr>
          <p:grpSpPr bwMode="auto">
            <a:xfrm>
              <a:off x="3227" y="1844"/>
              <a:ext cx="513" cy="131"/>
              <a:chOff x="2201" y="2688"/>
              <a:chExt cx="1946" cy="577"/>
            </a:xfrm>
          </p:grpSpPr>
          <p:sp>
            <p:nvSpPr>
              <p:cNvPr id="52133"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4"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5"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6"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7"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8"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9"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0"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1"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2"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3"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4"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45"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86" name="Group 32"/>
            <p:cNvGrpSpPr>
              <a:grpSpLocks/>
            </p:cNvGrpSpPr>
            <p:nvPr/>
          </p:nvGrpSpPr>
          <p:grpSpPr bwMode="auto">
            <a:xfrm>
              <a:off x="3899" y="1843"/>
              <a:ext cx="513" cy="131"/>
              <a:chOff x="2201" y="2688"/>
              <a:chExt cx="1946" cy="577"/>
            </a:xfrm>
          </p:grpSpPr>
          <p:sp>
            <p:nvSpPr>
              <p:cNvPr id="52120"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1"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2"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3"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4"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5"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6"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7"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8"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29"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0"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1"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32"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87" name="Group 46"/>
            <p:cNvGrpSpPr>
              <a:grpSpLocks/>
            </p:cNvGrpSpPr>
            <p:nvPr/>
          </p:nvGrpSpPr>
          <p:grpSpPr bwMode="auto">
            <a:xfrm>
              <a:off x="4503" y="1773"/>
              <a:ext cx="513" cy="132"/>
              <a:chOff x="2201" y="2688"/>
              <a:chExt cx="1946" cy="577"/>
            </a:xfrm>
          </p:grpSpPr>
          <p:sp>
            <p:nvSpPr>
              <p:cNvPr id="52107"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8"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9"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0"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1"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2"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3"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4"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5"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6"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7"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8"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19"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688"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689"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690"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691"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nvGrpSpPr>
            <p:cNvPr id="51692" name="Group 64"/>
            <p:cNvGrpSpPr>
              <a:grpSpLocks/>
            </p:cNvGrpSpPr>
            <p:nvPr/>
          </p:nvGrpSpPr>
          <p:grpSpPr bwMode="auto">
            <a:xfrm>
              <a:off x="2796" y="1732"/>
              <a:ext cx="513" cy="132"/>
              <a:chOff x="2201" y="2688"/>
              <a:chExt cx="1946" cy="577"/>
            </a:xfrm>
          </p:grpSpPr>
          <p:sp>
            <p:nvSpPr>
              <p:cNvPr id="52094"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5"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6"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7"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8"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9"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0"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1"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2"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3"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4"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5"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106"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693"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nvGrpSpPr>
            <p:cNvPr id="51694" name="Group 79"/>
            <p:cNvGrpSpPr>
              <a:grpSpLocks/>
            </p:cNvGrpSpPr>
            <p:nvPr/>
          </p:nvGrpSpPr>
          <p:grpSpPr bwMode="auto">
            <a:xfrm>
              <a:off x="4878" y="1324"/>
              <a:ext cx="184" cy="73"/>
              <a:chOff x="1024" y="3264"/>
              <a:chExt cx="320" cy="296"/>
            </a:xfrm>
          </p:grpSpPr>
          <p:sp>
            <p:nvSpPr>
              <p:cNvPr id="52090"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1"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2"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93"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95" name="Group 84"/>
            <p:cNvGrpSpPr>
              <a:grpSpLocks/>
            </p:cNvGrpSpPr>
            <p:nvPr/>
          </p:nvGrpSpPr>
          <p:grpSpPr bwMode="auto">
            <a:xfrm>
              <a:off x="3658" y="909"/>
              <a:ext cx="990" cy="315"/>
              <a:chOff x="1832" y="1576"/>
              <a:chExt cx="1720" cy="1272"/>
            </a:xfrm>
          </p:grpSpPr>
          <p:grpSp>
            <p:nvGrpSpPr>
              <p:cNvPr id="51942" name="Group 85"/>
              <p:cNvGrpSpPr>
                <a:grpSpLocks/>
              </p:cNvGrpSpPr>
              <p:nvPr/>
            </p:nvGrpSpPr>
            <p:grpSpPr bwMode="auto">
              <a:xfrm>
                <a:off x="1832" y="1992"/>
                <a:ext cx="888" cy="648"/>
                <a:chOff x="1752" y="2224"/>
                <a:chExt cx="888" cy="648"/>
              </a:xfrm>
            </p:grpSpPr>
            <p:grpSp>
              <p:nvGrpSpPr>
                <p:cNvPr id="52054" name="Group 86"/>
                <p:cNvGrpSpPr>
                  <a:grpSpLocks/>
                </p:cNvGrpSpPr>
                <p:nvPr/>
              </p:nvGrpSpPr>
              <p:grpSpPr bwMode="auto">
                <a:xfrm>
                  <a:off x="1752" y="2224"/>
                  <a:ext cx="496" cy="528"/>
                  <a:chOff x="2016" y="2000"/>
                  <a:chExt cx="496" cy="528"/>
                </a:xfrm>
              </p:grpSpPr>
              <p:sp>
                <p:nvSpPr>
                  <p:cNvPr id="52082"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3"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4"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5"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6"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7"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8"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9"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55" name="Group 95"/>
                <p:cNvGrpSpPr>
                  <a:grpSpLocks/>
                </p:cNvGrpSpPr>
                <p:nvPr/>
              </p:nvGrpSpPr>
              <p:grpSpPr bwMode="auto">
                <a:xfrm>
                  <a:off x="1896" y="2256"/>
                  <a:ext cx="496" cy="528"/>
                  <a:chOff x="2016" y="2000"/>
                  <a:chExt cx="496" cy="528"/>
                </a:xfrm>
              </p:grpSpPr>
              <p:sp>
                <p:nvSpPr>
                  <p:cNvPr id="52074"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5"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6"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7"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8"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9"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0"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81"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56" name="Group 104"/>
                <p:cNvGrpSpPr>
                  <a:grpSpLocks/>
                </p:cNvGrpSpPr>
                <p:nvPr/>
              </p:nvGrpSpPr>
              <p:grpSpPr bwMode="auto">
                <a:xfrm>
                  <a:off x="2000" y="2312"/>
                  <a:ext cx="496" cy="528"/>
                  <a:chOff x="2016" y="2000"/>
                  <a:chExt cx="496" cy="528"/>
                </a:xfrm>
              </p:grpSpPr>
              <p:sp>
                <p:nvSpPr>
                  <p:cNvPr id="52066"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7"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8"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9"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0"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1"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2"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73"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57" name="Group 113"/>
                <p:cNvGrpSpPr>
                  <a:grpSpLocks/>
                </p:cNvGrpSpPr>
                <p:nvPr/>
              </p:nvGrpSpPr>
              <p:grpSpPr bwMode="auto">
                <a:xfrm>
                  <a:off x="2144" y="2344"/>
                  <a:ext cx="496" cy="528"/>
                  <a:chOff x="2016" y="2000"/>
                  <a:chExt cx="496" cy="528"/>
                </a:xfrm>
              </p:grpSpPr>
              <p:sp>
                <p:nvSpPr>
                  <p:cNvPr id="52058"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59"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0"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1"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2"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3"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4"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65"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943" name="Group 122"/>
              <p:cNvGrpSpPr>
                <a:grpSpLocks/>
              </p:cNvGrpSpPr>
              <p:nvPr/>
            </p:nvGrpSpPr>
            <p:grpSpPr bwMode="auto">
              <a:xfrm>
                <a:off x="2208" y="1576"/>
                <a:ext cx="888" cy="648"/>
                <a:chOff x="1800" y="1552"/>
                <a:chExt cx="888" cy="648"/>
              </a:xfrm>
            </p:grpSpPr>
            <p:grpSp>
              <p:nvGrpSpPr>
                <p:cNvPr id="52018" name="Group 123"/>
                <p:cNvGrpSpPr>
                  <a:grpSpLocks/>
                </p:cNvGrpSpPr>
                <p:nvPr/>
              </p:nvGrpSpPr>
              <p:grpSpPr bwMode="auto">
                <a:xfrm>
                  <a:off x="1800" y="1552"/>
                  <a:ext cx="496" cy="528"/>
                  <a:chOff x="2016" y="2000"/>
                  <a:chExt cx="496" cy="528"/>
                </a:xfrm>
              </p:grpSpPr>
              <p:sp>
                <p:nvSpPr>
                  <p:cNvPr id="52046"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7"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8"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9"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50"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51"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52"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53"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19" name="Group 132"/>
                <p:cNvGrpSpPr>
                  <a:grpSpLocks/>
                </p:cNvGrpSpPr>
                <p:nvPr/>
              </p:nvGrpSpPr>
              <p:grpSpPr bwMode="auto">
                <a:xfrm>
                  <a:off x="1944" y="1584"/>
                  <a:ext cx="496" cy="528"/>
                  <a:chOff x="2016" y="2000"/>
                  <a:chExt cx="496" cy="528"/>
                </a:xfrm>
              </p:grpSpPr>
              <p:sp>
                <p:nvSpPr>
                  <p:cNvPr id="52038"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9"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0"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1"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2"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3"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4"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45"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20" name="Group 141"/>
                <p:cNvGrpSpPr>
                  <a:grpSpLocks/>
                </p:cNvGrpSpPr>
                <p:nvPr/>
              </p:nvGrpSpPr>
              <p:grpSpPr bwMode="auto">
                <a:xfrm>
                  <a:off x="2048" y="1640"/>
                  <a:ext cx="496" cy="528"/>
                  <a:chOff x="2016" y="2000"/>
                  <a:chExt cx="496" cy="528"/>
                </a:xfrm>
              </p:grpSpPr>
              <p:sp>
                <p:nvSpPr>
                  <p:cNvPr id="52030"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1"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2"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3"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4"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5"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6"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37"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2021" name="Group 150"/>
                <p:cNvGrpSpPr>
                  <a:grpSpLocks/>
                </p:cNvGrpSpPr>
                <p:nvPr/>
              </p:nvGrpSpPr>
              <p:grpSpPr bwMode="auto">
                <a:xfrm>
                  <a:off x="2192" y="1672"/>
                  <a:ext cx="496" cy="528"/>
                  <a:chOff x="2016" y="2000"/>
                  <a:chExt cx="496" cy="528"/>
                </a:xfrm>
              </p:grpSpPr>
              <p:sp>
                <p:nvSpPr>
                  <p:cNvPr id="52022"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3"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4"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5"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6"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7"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8"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29"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944" name="Group 159"/>
              <p:cNvGrpSpPr>
                <a:grpSpLocks/>
              </p:cNvGrpSpPr>
              <p:nvPr/>
            </p:nvGrpSpPr>
            <p:grpSpPr bwMode="auto">
              <a:xfrm>
                <a:off x="2288" y="2200"/>
                <a:ext cx="888" cy="648"/>
                <a:chOff x="2560" y="2264"/>
                <a:chExt cx="888" cy="648"/>
              </a:xfrm>
            </p:grpSpPr>
            <p:grpSp>
              <p:nvGrpSpPr>
                <p:cNvPr id="51982" name="Group 160"/>
                <p:cNvGrpSpPr>
                  <a:grpSpLocks/>
                </p:cNvGrpSpPr>
                <p:nvPr/>
              </p:nvGrpSpPr>
              <p:grpSpPr bwMode="auto">
                <a:xfrm>
                  <a:off x="2560" y="2264"/>
                  <a:ext cx="496" cy="528"/>
                  <a:chOff x="2016" y="2000"/>
                  <a:chExt cx="496" cy="528"/>
                </a:xfrm>
              </p:grpSpPr>
              <p:sp>
                <p:nvSpPr>
                  <p:cNvPr id="52010"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1"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2"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3"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4"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5"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6"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17"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83" name="Group 169"/>
                <p:cNvGrpSpPr>
                  <a:grpSpLocks/>
                </p:cNvGrpSpPr>
                <p:nvPr/>
              </p:nvGrpSpPr>
              <p:grpSpPr bwMode="auto">
                <a:xfrm>
                  <a:off x="2704" y="2296"/>
                  <a:ext cx="496" cy="528"/>
                  <a:chOff x="2016" y="2000"/>
                  <a:chExt cx="496" cy="528"/>
                </a:xfrm>
              </p:grpSpPr>
              <p:sp>
                <p:nvSpPr>
                  <p:cNvPr id="52002"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3"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4"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5"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6"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7"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8"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9"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84" name="Group 178"/>
                <p:cNvGrpSpPr>
                  <a:grpSpLocks/>
                </p:cNvGrpSpPr>
                <p:nvPr/>
              </p:nvGrpSpPr>
              <p:grpSpPr bwMode="auto">
                <a:xfrm>
                  <a:off x="2808" y="2352"/>
                  <a:ext cx="496" cy="528"/>
                  <a:chOff x="2016" y="2000"/>
                  <a:chExt cx="496" cy="528"/>
                </a:xfrm>
              </p:grpSpPr>
              <p:sp>
                <p:nvSpPr>
                  <p:cNvPr id="51994"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5"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6"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7"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8"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9"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0"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2001"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85" name="Group 187"/>
                <p:cNvGrpSpPr>
                  <a:grpSpLocks/>
                </p:cNvGrpSpPr>
                <p:nvPr/>
              </p:nvGrpSpPr>
              <p:grpSpPr bwMode="auto">
                <a:xfrm>
                  <a:off x="2952" y="2384"/>
                  <a:ext cx="496" cy="528"/>
                  <a:chOff x="2016" y="2000"/>
                  <a:chExt cx="496" cy="528"/>
                </a:xfrm>
              </p:grpSpPr>
              <p:sp>
                <p:nvSpPr>
                  <p:cNvPr id="51986"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87"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88"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89"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0"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1"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2"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93"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945" name="Group 196"/>
              <p:cNvGrpSpPr>
                <a:grpSpLocks/>
              </p:cNvGrpSpPr>
              <p:nvPr/>
            </p:nvGrpSpPr>
            <p:grpSpPr bwMode="auto">
              <a:xfrm>
                <a:off x="2664" y="1736"/>
                <a:ext cx="888" cy="648"/>
                <a:chOff x="2608" y="1592"/>
                <a:chExt cx="888" cy="648"/>
              </a:xfrm>
            </p:grpSpPr>
            <p:grpSp>
              <p:nvGrpSpPr>
                <p:cNvPr id="51946" name="Group 197"/>
                <p:cNvGrpSpPr>
                  <a:grpSpLocks/>
                </p:cNvGrpSpPr>
                <p:nvPr/>
              </p:nvGrpSpPr>
              <p:grpSpPr bwMode="auto">
                <a:xfrm>
                  <a:off x="2608" y="1592"/>
                  <a:ext cx="496" cy="528"/>
                  <a:chOff x="2016" y="2000"/>
                  <a:chExt cx="496" cy="528"/>
                </a:xfrm>
              </p:grpSpPr>
              <p:sp>
                <p:nvSpPr>
                  <p:cNvPr id="51974"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5"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6"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7"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8"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9"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80"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81"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47" name="Group 206"/>
                <p:cNvGrpSpPr>
                  <a:grpSpLocks/>
                </p:cNvGrpSpPr>
                <p:nvPr/>
              </p:nvGrpSpPr>
              <p:grpSpPr bwMode="auto">
                <a:xfrm>
                  <a:off x="2752" y="1624"/>
                  <a:ext cx="496" cy="528"/>
                  <a:chOff x="2016" y="2000"/>
                  <a:chExt cx="496" cy="528"/>
                </a:xfrm>
              </p:grpSpPr>
              <p:sp>
                <p:nvSpPr>
                  <p:cNvPr id="51966"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7"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8"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9"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0"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1"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2"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73"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48" name="Group 215"/>
                <p:cNvGrpSpPr>
                  <a:grpSpLocks/>
                </p:cNvGrpSpPr>
                <p:nvPr/>
              </p:nvGrpSpPr>
              <p:grpSpPr bwMode="auto">
                <a:xfrm>
                  <a:off x="2840" y="1664"/>
                  <a:ext cx="496" cy="528"/>
                  <a:chOff x="2016" y="2000"/>
                  <a:chExt cx="496" cy="528"/>
                </a:xfrm>
              </p:grpSpPr>
              <p:sp>
                <p:nvSpPr>
                  <p:cNvPr id="51958"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9"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0"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1"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2"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3"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4"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65"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949" name="Group 224"/>
                <p:cNvGrpSpPr>
                  <a:grpSpLocks/>
                </p:cNvGrpSpPr>
                <p:nvPr/>
              </p:nvGrpSpPr>
              <p:grpSpPr bwMode="auto">
                <a:xfrm>
                  <a:off x="3000" y="1712"/>
                  <a:ext cx="496" cy="528"/>
                  <a:chOff x="2016" y="2000"/>
                  <a:chExt cx="496" cy="528"/>
                </a:xfrm>
              </p:grpSpPr>
              <p:sp>
                <p:nvSpPr>
                  <p:cNvPr id="51950"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1"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2"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3"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4"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5"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6"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57"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grpSp>
          <p:nvGrpSpPr>
            <p:cNvPr id="51696" name="Group 233"/>
            <p:cNvGrpSpPr>
              <a:grpSpLocks/>
            </p:cNvGrpSpPr>
            <p:nvPr/>
          </p:nvGrpSpPr>
          <p:grpSpPr bwMode="auto">
            <a:xfrm>
              <a:off x="3703" y="1382"/>
              <a:ext cx="185" cy="74"/>
              <a:chOff x="1024" y="3264"/>
              <a:chExt cx="320" cy="296"/>
            </a:xfrm>
          </p:grpSpPr>
          <p:sp>
            <p:nvSpPr>
              <p:cNvPr id="51938"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9"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40"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41"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97" name="Group 238"/>
            <p:cNvGrpSpPr>
              <a:grpSpLocks/>
            </p:cNvGrpSpPr>
            <p:nvPr/>
          </p:nvGrpSpPr>
          <p:grpSpPr bwMode="auto">
            <a:xfrm>
              <a:off x="4152" y="1376"/>
              <a:ext cx="184" cy="73"/>
              <a:chOff x="1024" y="3264"/>
              <a:chExt cx="320" cy="296"/>
            </a:xfrm>
          </p:grpSpPr>
          <p:sp>
            <p:nvSpPr>
              <p:cNvPr id="51934"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5"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6"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7"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98" name="Group 243"/>
            <p:cNvGrpSpPr>
              <a:grpSpLocks/>
            </p:cNvGrpSpPr>
            <p:nvPr/>
          </p:nvGrpSpPr>
          <p:grpSpPr bwMode="auto">
            <a:xfrm>
              <a:off x="5005" y="1169"/>
              <a:ext cx="183" cy="73"/>
              <a:chOff x="1024" y="3264"/>
              <a:chExt cx="320" cy="296"/>
            </a:xfrm>
          </p:grpSpPr>
          <p:sp>
            <p:nvSpPr>
              <p:cNvPr id="51930"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1"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2"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33"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699" name="Group 248"/>
            <p:cNvGrpSpPr>
              <a:grpSpLocks/>
            </p:cNvGrpSpPr>
            <p:nvPr/>
          </p:nvGrpSpPr>
          <p:grpSpPr bwMode="auto">
            <a:xfrm>
              <a:off x="4528" y="1367"/>
              <a:ext cx="184" cy="73"/>
              <a:chOff x="1024" y="3264"/>
              <a:chExt cx="320" cy="296"/>
            </a:xfrm>
          </p:grpSpPr>
          <p:sp>
            <p:nvSpPr>
              <p:cNvPr id="51926"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7"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8"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9"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0" name="Group 253"/>
            <p:cNvGrpSpPr>
              <a:grpSpLocks/>
            </p:cNvGrpSpPr>
            <p:nvPr/>
          </p:nvGrpSpPr>
          <p:grpSpPr bwMode="auto">
            <a:xfrm>
              <a:off x="3176" y="1260"/>
              <a:ext cx="185" cy="73"/>
              <a:chOff x="1024" y="3264"/>
              <a:chExt cx="320" cy="296"/>
            </a:xfrm>
          </p:grpSpPr>
          <p:sp>
            <p:nvSpPr>
              <p:cNvPr id="51922"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3"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4"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5"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1" name="Group 258"/>
            <p:cNvGrpSpPr>
              <a:grpSpLocks/>
            </p:cNvGrpSpPr>
            <p:nvPr/>
          </p:nvGrpSpPr>
          <p:grpSpPr bwMode="auto">
            <a:xfrm>
              <a:off x="3158" y="1191"/>
              <a:ext cx="184" cy="73"/>
              <a:chOff x="1024" y="3264"/>
              <a:chExt cx="320" cy="296"/>
            </a:xfrm>
          </p:grpSpPr>
          <p:sp>
            <p:nvSpPr>
              <p:cNvPr id="51918"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9"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0"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21"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2" name="Group 263"/>
            <p:cNvGrpSpPr>
              <a:grpSpLocks/>
            </p:cNvGrpSpPr>
            <p:nvPr/>
          </p:nvGrpSpPr>
          <p:grpSpPr bwMode="auto">
            <a:xfrm>
              <a:off x="3323" y="1395"/>
              <a:ext cx="184" cy="73"/>
              <a:chOff x="1024" y="3264"/>
              <a:chExt cx="320" cy="296"/>
            </a:xfrm>
          </p:grpSpPr>
          <p:sp>
            <p:nvSpPr>
              <p:cNvPr id="51914"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5"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6"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7"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3" name="Group 268"/>
            <p:cNvGrpSpPr>
              <a:grpSpLocks/>
            </p:cNvGrpSpPr>
            <p:nvPr/>
          </p:nvGrpSpPr>
          <p:grpSpPr bwMode="auto">
            <a:xfrm>
              <a:off x="2799" y="1168"/>
              <a:ext cx="154" cy="61"/>
              <a:chOff x="428" y="2146"/>
              <a:chExt cx="268" cy="244"/>
            </a:xfrm>
          </p:grpSpPr>
          <p:sp>
            <p:nvSpPr>
              <p:cNvPr id="51905"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6"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7"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8"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9"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0"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1"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2"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13"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4" name="Group 278"/>
            <p:cNvGrpSpPr>
              <a:grpSpLocks/>
            </p:cNvGrpSpPr>
            <p:nvPr/>
          </p:nvGrpSpPr>
          <p:grpSpPr bwMode="auto">
            <a:xfrm>
              <a:off x="2801" y="1232"/>
              <a:ext cx="154" cy="61"/>
              <a:chOff x="428" y="2146"/>
              <a:chExt cx="268" cy="244"/>
            </a:xfrm>
          </p:grpSpPr>
          <p:sp>
            <p:nvSpPr>
              <p:cNvPr id="51896"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7"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8"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9"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0"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1"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2"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3"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904"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05"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706"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07" name="Group 290"/>
            <p:cNvGrpSpPr>
              <a:grpSpLocks/>
            </p:cNvGrpSpPr>
            <p:nvPr/>
          </p:nvGrpSpPr>
          <p:grpSpPr bwMode="auto">
            <a:xfrm>
              <a:off x="2932" y="1390"/>
              <a:ext cx="154" cy="61"/>
              <a:chOff x="428" y="2146"/>
              <a:chExt cx="268" cy="244"/>
            </a:xfrm>
          </p:grpSpPr>
          <p:sp>
            <p:nvSpPr>
              <p:cNvPr id="51887"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8"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9"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0"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1"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2"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3"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4"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95"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08" name="Group 300"/>
            <p:cNvGrpSpPr>
              <a:grpSpLocks/>
            </p:cNvGrpSpPr>
            <p:nvPr/>
          </p:nvGrpSpPr>
          <p:grpSpPr bwMode="auto">
            <a:xfrm>
              <a:off x="2945" y="1465"/>
              <a:ext cx="155" cy="60"/>
              <a:chOff x="428" y="2146"/>
              <a:chExt cx="268" cy="244"/>
            </a:xfrm>
          </p:grpSpPr>
          <p:sp>
            <p:nvSpPr>
              <p:cNvPr id="51878"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9"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0"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1"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2"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3"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4"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5"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86"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09"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10" name="Group 311"/>
            <p:cNvGrpSpPr>
              <a:grpSpLocks/>
            </p:cNvGrpSpPr>
            <p:nvPr/>
          </p:nvGrpSpPr>
          <p:grpSpPr bwMode="auto">
            <a:xfrm>
              <a:off x="3466" y="1524"/>
              <a:ext cx="155" cy="60"/>
              <a:chOff x="428" y="2146"/>
              <a:chExt cx="268" cy="244"/>
            </a:xfrm>
          </p:grpSpPr>
          <p:sp>
            <p:nvSpPr>
              <p:cNvPr id="51869"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0"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1"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2"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3"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4"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5"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6"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77"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11"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12" name="Group 322"/>
            <p:cNvGrpSpPr>
              <a:grpSpLocks/>
            </p:cNvGrpSpPr>
            <p:nvPr/>
          </p:nvGrpSpPr>
          <p:grpSpPr bwMode="auto">
            <a:xfrm>
              <a:off x="4133" y="1520"/>
              <a:ext cx="153" cy="41"/>
              <a:chOff x="2378" y="3784"/>
              <a:chExt cx="268" cy="166"/>
            </a:xfrm>
          </p:grpSpPr>
          <p:sp>
            <p:nvSpPr>
              <p:cNvPr id="51863"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4"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5"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6"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7"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8"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13"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14" name="Group 330"/>
            <p:cNvGrpSpPr>
              <a:grpSpLocks/>
            </p:cNvGrpSpPr>
            <p:nvPr/>
          </p:nvGrpSpPr>
          <p:grpSpPr bwMode="auto">
            <a:xfrm>
              <a:off x="4502" y="1510"/>
              <a:ext cx="154" cy="60"/>
              <a:chOff x="428" y="2146"/>
              <a:chExt cx="268" cy="244"/>
            </a:xfrm>
          </p:grpSpPr>
          <p:sp>
            <p:nvSpPr>
              <p:cNvPr id="51854"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5"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6"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7"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8"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9"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0"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1"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62"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15" name="Group 340"/>
            <p:cNvGrpSpPr>
              <a:grpSpLocks/>
            </p:cNvGrpSpPr>
            <p:nvPr/>
          </p:nvGrpSpPr>
          <p:grpSpPr bwMode="auto">
            <a:xfrm>
              <a:off x="4689" y="1540"/>
              <a:ext cx="155" cy="61"/>
              <a:chOff x="428" y="2146"/>
              <a:chExt cx="268" cy="244"/>
            </a:xfrm>
          </p:grpSpPr>
          <p:sp>
            <p:nvSpPr>
              <p:cNvPr id="51845"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6"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7"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8"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9"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0"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1"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2"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53"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16"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717"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18" name="Group 352"/>
            <p:cNvGrpSpPr>
              <a:grpSpLocks/>
            </p:cNvGrpSpPr>
            <p:nvPr/>
          </p:nvGrpSpPr>
          <p:grpSpPr bwMode="auto">
            <a:xfrm>
              <a:off x="5250" y="1298"/>
              <a:ext cx="155" cy="60"/>
              <a:chOff x="428" y="2146"/>
              <a:chExt cx="268" cy="244"/>
            </a:xfrm>
          </p:grpSpPr>
          <p:sp>
            <p:nvSpPr>
              <p:cNvPr id="51836"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7"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8"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9"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0"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1"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2"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3"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44"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19" name="Group 362"/>
            <p:cNvGrpSpPr>
              <a:grpSpLocks/>
            </p:cNvGrpSpPr>
            <p:nvPr/>
          </p:nvGrpSpPr>
          <p:grpSpPr bwMode="auto">
            <a:xfrm>
              <a:off x="5230" y="1408"/>
              <a:ext cx="154" cy="61"/>
              <a:chOff x="428" y="2146"/>
              <a:chExt cx="268" cy="244"/>
            </a:xfrm>
          </p:grpSpPr>
          <p:sp>
            <p:nvSpPr>
              <p:cNvPr id="51827"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8"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9"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0"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1"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2"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3"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4"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35"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20"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721"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22" name="Group 374"/>
            <p:cNvGrpSpPr>
              <a:grpSpLocks/>
            </p:cNvGrpSpPr>
            <p:nvPr/>
          </p:nvGrpSpPr>
          <p:grpSpPr bwMode="auto">
            <a:xfrm>
              <a:off x="5171" y="1035"/>
              <a:ext cx="155" cy="60"/>
              <a:chOff x="428" y="2146"/>
              <a:chExt cx="268" cy="244"/>
            </a:xfrm>
          </p:grpSpPr>
          <p:sp>
            <p:nvSpPr>
              <p:cNvPr id="51818"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9"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0"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1"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2"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3"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4"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5"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26"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23"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24" name="Group 385"/>
            <p:cNvGrpSpPr>
              <a:grpSpLocks/>
            </p:cNvGrpSpPr>
            <p:nvPr/>
          </p:nvGrpSpPr>
          <p:grpSpPr bwMode="auto">
            <a:xfrm>
              <a:off x="5030" y="933"/>
              <a:ext cx="154" cy="61"/>
              <a:chOff x="428" y="2146"/>
              <a:chExt cx="268" cy="244"/>
            </a:xfrm>
          </p:grpSpPr>
          <p:sp>
            <p:nvSpPr>
              <p:cNvPr id="51809"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0"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1"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2"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3"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4"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5"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6"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17"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25" name="Group 395"/>
            <p:cNvGrpSpPr>
              <a:grpSpLocks/>
            </p:cNvGrpSpPr>
            <p:nvPr/>
          </p:nvGrpSpPr>
          <p:grpSpPr bwMode="auto">
            <a:xfrm>
              <a:off x="3328" y="911"/>
              <a:ext cx="155" cy="61"/>
              <a:chOff x="428" y="2146"/>
              <a:chExt cx="268" cy="244"/>
            </a:xfrm>
          </p:grpSpPr>
          <p:sp>
            <p:nvSpPr>
              <p:cNvPr id="51800"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1"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2"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3"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4"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5"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6"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7"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808"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26" name="Group 405"/>
            <p:cNvGrpSpPr>
              <a:grpSpLocks/>
            </p:cNvGrpSpPr>
            <p:nvPr/>
          </p:nvGrpSpPr>
          <p:grpSpPr bwMode="auto">
            <a:xfrm>
              <a:off x="3087" y="996"/>
              <a:ext cx="154" cy="60"/>
              <a:chOff x="428" y="2146"/>
              <a:chExt cx="268" cy="244"/>
            </a:xfrm>
          </p:grpSpPr>
          <p:sp>
            <p:nvSpPr>
              <p:cNvPr id="51791"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2"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3"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4"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5"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6"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7"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8"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9"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27" name="Group 415"/>
            <p:cNvGrpSpPr>
              <a:grpSpLocks/>
            </p:cNvGrpSpPr>
            <p:nvPr/>
          </p:nvGrpSpPr>
          <p:grpSpPr bwMode="auto">
            <a:xfrm>
              <a:off x="3136" y="1499"/>
              <a:ext cx="153" cy="61"/>
              <a:chOff x="428" y="2146"/>
              <a:chExt cx="268" cy="244"/>
            </a:xfrm>
          </p:grpSpPr>
          <p:sp>
            <p:nvSpPr>
              <p:cNvPr id="51782"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3"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4"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5"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6"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7"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8"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9"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90"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28"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729"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730" name="Group 427"/>
            <p:cNvGrpSpPr>
              <a:grpSpLocks/>
            </p:cNvGrpSpPr>
            <p:nvPr/>
          </p:nvGrpSpPr>
          <p:grpSpPr bwMode="auto">
            <a:xfrm>
              <a:off x="5227" y="1473"/>
              <a:ext cx="153" cy="60"/>
              <a:chOff x="428" y="2146"/>
              <a:chExt cx="268" cy="244"/>
            </a:xfrm>
          </p:grpSpPr>
          <p:sp>
            <p:nvSpPr>
              <p:cNvPr id="51773"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4"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5"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6"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7"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8"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9"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0"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81"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731" name="Group 437"/>
            <p:cNvGrpSpPr>
              <a:grpSpLocks/>
            </p:cNvGrpSpPr>
            <p:nvPr/>
          </p:nvGrpSpPr>
          <p:grpSpPr bwMode="auto">
            <a:xfrm>
              <a:off x="5357" y="1179"/>
              <a:ext cx="155" cy="60"/>
              <a:chOff x="428" y="2146"/>
              <a:chExt cx="268" cy="244"/>
            </a:xfrm>
          </p:grpSpPr>
          <p:sp>
            <p:nvSpPr>
              <p:cNvPr id="51764"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65"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66"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67"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68"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69"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0"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1"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72"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732" name="Text Box 447"/>
            <p:cNvSpPr txBox="1">
              <a:spLocks noChangeArrowheads="1"/>
            </p:cNvSpPr>
            <p:nvPr/>
          </p:nvSpPr>
          <p:spPr bwMode="auto">
            <a:xfrm>
              <a:off x="4601" y="1105"/>
              <a:ext cx="58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solidFill>
                    <a:schemeClr val="bg1"/>
                  </a:solidFill>
                  <a:latin typeface="Arial Narrow" panose="020B0606020202030204" pitchFamily="34" charset="0"/>
                </a:rPr>
                <a:t>Clusters</a:t>
              </a:r>
            </a:p>
          </p:txBody>
        </p:sp>
        <p:sp>
          <p:nvSpPr>
            <p:cNvPr id="51733" name="Text Box 448"/>
            <p:cNvSpPr txBox="1">
              <a:spLocks noChangeArrowheads="1"/>
            </p:cNvSpPr>
            <p:nvPr/>
          </p:nvSpPr>
          <p:spPr bwMode="auto">
            <a:xfrm>
              <a:off x="4380" y="854"/>
              <a:ext cx="98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solidFill>
                    <a:schemeClr val="bg1"/>
                  </a:solidFill>
                  <a:latin typeface="Arial Narrow" panose="020B0606020202030204" pitchFamily="34" charset="0"/>
                </a:rPr>
                <a:t>Massive Cluster</a:t>
              </a:r>
            </a:p>
          </p:txBody>
        </p:sp>
        <p:grpSp>
          <p:nvGrpSpPr>
            <p:cNvPr id="51734" name="Group 449"/>
            <p:cNvGrpSpPr>
              <a:grpSpLocks/>
            </p:cNvGrpSpPr>
            <p:nvPr/>
          </p:nvGrpSpPr>
          <p:grpSpPr bwMode="auto">
            <a:xfrm>
              <a:off x="3324" y="987"/>
              <a:ext cx="1708" cy="431"/>
              <a:chOff x="1450" y="1101"/>
              <a:chExt cx="2970" cy="997"/>
            </a:xfrm>
          </p:grpSpPr>
          <p:sp>
            <p:nvSpPr>
              <p:cNvPr id="51735"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solidFill>
                      <a:schemeClr val="bg1"/>
                    </a:solidFill>
                    <a:latin typeface="Arial Narrow" panose="020B0606020202030204" pitchFamily="34" charset="0"/>
                  </a:rPr>
                  <a:t>Gigabit Ethernet</a:t>
                </a:r>
              </a:p>
            </p:txBody>
          </p:sp>
          <p:sp>
            <p:nvSpPr>
              <p:cNvPr id="51736"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37"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38"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39"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0"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1"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2"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3"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4"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5"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6"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7"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48"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49"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0"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1"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2"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3"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4"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5"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756"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57"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58"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59"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60"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61"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62"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763"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grpSp>
      <p:grpSp>
        <p:nvGrpSpPr>
          <p:cNvPr id="51221" name="Group 17"/>
          <p:cNvGrpSpPr>
            <a:grpSpLocks/>
          </p:cNvGrpSpPr>
          <p:nvPr/>
        </p:nvGrpSpPr>
        <p:grpSpPr bwMode="auto">
          <a:xfrm>
            <a:off x="5654675" y="1254125"/>
            <a:ext cx="2978150" cy="1428750"/>
            <a:chOff x="2796" y="671"/>
            <a:chExt cx="2716" cy="1304"/>
          </a:xfrm>
        </p:grpSpPr>
        <p:grpSp>
          <p:nvGrpSpPr>
            <p:cNvPr id="51222" name="Group 18"/>
            <p:cNvGrpSpPr>
              <a:grpSpLocks/>
            </p:cNvGrpSpPr>
            <p:nvPr/>
          </p:nvGrpSpPr>
          <p:grpSpPr bwMode="auto">
            <a:xfrm>
              <a:off x="3227" y="1844"/>
              <a:ext cx="513" cy="131"/>
              <a:chOff x="2201" y="2688"/>
              <a:chExt cx="1946" cy="577"/>
            </a:xfrm>
          </p:grpSpPr>
          <p:sp>
            <p:nvSpPr>
              <p:cNvPr id="51670"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1"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2"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3"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4"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5"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6"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7"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8"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79"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80"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81"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82"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23" name="Group 32"/>
            <p:cNvGrpSpPr>
              <a:grpSpLocks/>
            </p:cNvGrpSpPr>
            <p:nvPr/>
          </p:nvGrpSpPr>
          <p:grpSpPr bwMode="auto">
            <a:xfrm>
              <a:off x="3899" y="1843"/>
              <a:ext cx="513" cy="131"/>
              <a:chOff x="2201" y="2688"/>
              <a:chExt cx="1946" cy="577"/>
            </a:xfrm>
          </p:grpSpPr>
          <p:sp>
            <p:nvSpPr>
              <p:cNvPr id="51657"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8"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9"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0"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1"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2"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3"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4"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5"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6"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7"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8"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69"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24" name="Group 46"/>
            <p:cNvGrpSpPr>
              <a:grpSpLocks/>
            </p:cNvGrpSpPr>
            <p:nvPr/>
          </p:nvGrpSpPr>
          <p:grpSpPr bwMode="auto">
            <a:xfrm>
              <a:off x="4503" y="1773"/>
              <a:ext cx="513" cy="132"/>
              <a:chOff x="2201" y="2688"/>
              <a:chExt cx="1946" cy="577"/>
            </a:xfrm>
          </p:grpSpPr>
          <p:sp>
            <p:nvSpPr>
              <p:cNvPr id="51644"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5"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6"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7"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8"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9"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0"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1"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2"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3"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4"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5"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56"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25"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26"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27"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28"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nvGrpSpPr>
            <p:cNvPr id="51229" name="Group 64"/>
            <p:cNvGrpSpPr>
              <a:grpSpLocks/>
            </p:cNvGrpSpPr>
            <p:nvPr/>
          </p:nvGrpSpPr>
          <p:grpSpPr bwMode="auto">
            <a:xfrm>
              <a:off x="2796" y="1732"/>
              <a:ext cx="513" cy="132"/>
              <a:chOff x="2201" y="2688"/>
              <a:chExt cx="1946" cy="577"/>
            </a:xfrm>
          </p:grpSpPr>
          <p:sp>
            <p:nvSpPr>
              <p:cNvPr id="51631"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2"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3"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4"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5"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6"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7"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8"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9"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0"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1"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2"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43"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30"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nvGrpSpPr>
            <p:cNvPr id="51231" name="Group 79"/>
            <p:cNvGrpSpPr>
              <a:grpSpLocks/>
            </p:cNvGrpSpPr>
            <p:nvPr/>
          </p:nvGrpSpPr>
          <p:grpSpPr bwMode="auto">
            <a:xfrm>
              <a:off x="4878" y="1324"/>
              <a:ext cx="184" cy="73"/>
              <a:chOff x="1024" y="3264"/>
              <a:chExt cx="320" cy="296"/>
            </a:xfrm>
          </p:grpSpPr>
          <p:sp>
            <p:nvSpPr>
              <p:cNvPr id="51627"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8"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9"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30"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2" name="Group 84"/>
            <p:cNvGrpSpPr>
              <a:grpSpLocks/>
            </p:cNvGrpSpPr>
            <p:nvPr/>
          </p:nvGrpSpPr>
          <p:grpSpPr bwMode="auto">
            <a:xfrm>
              <a:off x="3658" y="909"/>
              <a:ext cx="990" cy="315"/>
              <a:chOff x="1832" y="1576"/>
              <a:chExt cx="1720" cy="1272"/>
            </a:xfrm>
          </p:grpSpPr>
          <p:grpSp>
            <p:nvGrpSpPr>
              <p:cNvPr id="51479" name="Group 85"/>
              <p:cNvGrpSpPr>
                <a:grpSpLocks/>
              </p:cNvGrpSpPr>
              <p:nvPr/>
            </p:nvGrpSpPr>
            <p:grpSpPr bwMode="auto">
              <a:xfrm>
                <a:off x="1832" y="1992"/>
                <a:ext cx="888" cy="648"/>
                <a:chOff x="1752" y="2224"/>
                <a:chExt cx="888" cy="648"/>
              </a:xfrm>
            </p:grpSpPr>
            <p:grpSp>
              <p:nvGrpSpPr>
                <p:cNvPr id="51591" name="Group 86"/>
                <p:cNvGrpSpPr>
                  <a:grpSpLocks/>
                </p:cNvGrpSpPr>
                <p:nvPr/>
              </p:nvGrpSpPr>
              <p:grpSpPr bwMode="auto">
                <a:xfrm>
                  <a:off x="1752" y="2224"/>
                  <a:ext cx="496" cy="528"/>
                  <a:chOff x="2016" y="2000"/>
                  <a:chExt cx="496" cy="528"/>
                </a:xfrm>
              </p:grpSpPr>
              <p:sp>
                <p:nvSpPr>
                  <p:cNvPr id="51619"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0"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1"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2"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3"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4"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5"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26"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92" name="Group 95"/>
                <p:cNvGrpSpPr>
                  <a:grpSpLocks/>
                </p:cNvGrpSpPr>
                <p:nvPr/>
              </p:nvGrpSpPr>
              <p:grpSpPr bwMode="auto">
                <a:xfrm>
                  <a:off x="1896" y="2256"/>
                  <a:ext cx="496" cy="528"/>
                  <a:chOff x="2016" y="2000"/>
                  <a:chExt cx="496" cy="528"/>
                </a:xfrm>
              </p:grpSpPr>
              <p:sp>
                <p:nvSpPr>
                  <p:cNvPr id="51611"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2"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3"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4"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5"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6"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7"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8"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93" name="Group 104"/>
                <p:cNvGrpSpPr>
                  <a:grpSpLocks/>
                </p:cNvGrpSpPr>
                <p:nvPr/>
              </p:nvGrpSpPr>
              <p:grpSpPr bwMode="auto">
                <a:xfrm>
                  <a:off x="2000" y="2312"/>
                  <a:ext cx="496" cy="528"/>
                  <a:chOff x="2016" y="2000"/>
                  <a:chExt cx="496" cy="528"/>
                </a:xfrm>
              </p:grpSpPr>
              <p:sp>
                <p:nvSpPr>
                  <p:cNvPr id="51603"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4"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5"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6"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7"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8"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9"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10"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94" name="Group 113"/>
                <p:cNvGrpSpPr>
                  <a:grpSpLocks/>
                </p:cNvGrpSpPr>
                <p:nvPr/>
              </p:nvGrpSpPr>
              <p:grpSpPr bwMode="auto">
                <a:xfrm>
                  <a:off x="2144" y="2344"/>
                  <a:ext cx="496" cy="528"/>
                  <a:chOff x="2016" y="2000"/>
                  <a:chExt cx="496" cy="528"/>
                </a:xfrm>
              </p:grpSpPr>
              <p:sp>
                <p:nvSpPr>
                  <p:cNvPr id="51595"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96"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97"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98"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99"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0"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1"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602"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480" name="Group 122"/>
              <p:cNvGrpSpPr>
                <a:grpSpLocks/>
              </p:cNvGrpSpPr>
              <p:nvPr/>
            </p:nvGrpSpPr>
            <p:grpSpPr bwMode="auto">
              <a:xfrm>
                <a:off x="2208" y="1576"/>
                <a:ext cx="888" cy="648"/>
                <a:chOff x="1800" y="1552"/>
                <a:chExt cx="888" cy="648"/>
              </a:xfrm>
            </p:grpSpPr>
            <p:grpSp>
              <p:nvGrpSpPr>
                <p:cNvPr id="51555" name="Group 123"/>
                <p:cNvGrpSpPr>
                  <a:grpSpLocks/>
                </p:cNvGrpSpPr>
                <p:nvPr/>
              </p:nvGrpSpPr>
              <p:grpSpPr bwMode="auto">
                <a:xfrm>
                  <a:off x="1800" y="1552"/>
                  <a:ext cx="496" cy="528"/>
                  <a:chOff x="2016" y="2000"/>
                  <a:chExt cx="496" cy="528"/>
                </a:xfrm>
              </p:grpSpPr>
              <p:sp>
                <p:nvSpPr>
                  <p:cNvPr id="51583"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4"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5"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6"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7"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8"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9"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90"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56" name="Group 132"/>
                <p:cNvGrpSpPr>
                  <a:grpSpLocks/>
                </p:cNvGrpSpPr>
                <p:nvPr/>
              </p:nvGrpSpPr>
              <p:grpSpPr bwMode="auto">
                <a:xfrm>
                  <a:off x="1944" y="1584"/>
                  <a:ext cx="496" cy="528"/>
                  <a:chOff x="2016" y="2000"/>
                  <a:chExt cx="496" cy="528"/>
                </a:xfrm>
              </p:grpSpPr>
              <p:sp>
                <p:nvSpPr>
                  <p:cNvPr id="51575"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6"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7"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8"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9"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0"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1"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82"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57" name="Group 141"/>
                <p:cNvGrpSpPr>
                  <a:grpSpLocks/>
                </p:cNvGrpSpPr>
                <p:nvPr/>
              </p:nvGrpSpPr>
              <p:grpSpPr bwMode="auto">
                <a:xfrm>
                  <a:off x="2048" y="1640"/>
                  <a:ext cx="496" cy="528"/>
                  <a:chOff x="2016" y="2000"/>
                  <a:chExt cx="496" cy="528"/>
                </a:xfrm>
              </p:grpSpPr>
              <p:sp>
                <p:nvSpPr>
                  <p:cNvPr id="51567"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8"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9"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0"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1"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2"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3"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74"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58" name="Group 150"/>
                <p:cNvGrpSpPr>
                  <a:grpSpLocks/>
                </p:cNvGrpSpPr>
                <p:nvPr/>
              </p:nvGrpSpPr>
              <p:grpSpPr bwMode="auto">
                <a:xfrm>
                  <a:off x="2192" y="1672"/>
                  <a:ext cx="496" cy="528"/>
                  <a:chOff x="2016" y="2000"/>
                  <a:chExt cx="496" cy="528"/>
                </a:xfrm>
              </p:grpSpPr>
              <p:sp>
                <p:nvSpPr>
                  <p:cNvPr id="51559"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0"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1"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2"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3"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4"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5"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66"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481" name="Group 159"/>
              <p:cNvGrpSpPr>
                <a:grpSpLocks/>
              </p:cNvGrpSpPr>
              <p:nvPr/>
            </p:nvGrpSpPr>
            <p:grpSpPr bwMode="auto">
              <a:xfrm>
                <a:off x="2288" y="2200"/>
                <a:ext cx="888" cy="648"/>
                <a:chOff x="2560" y="2264"/>
                <a:chExt cx="888" cy="648"/>
              </a:xfrm>
            </p:grpSpPr>
            <p:grpSp>
              <p:nvGrpSpPr>
                <p:cNvPr id="51519" name="Group 160"/>
                <p:cNvGrpSpPr>
                  <a:grpSpLocks/>
                </p:cNvGrpSpPr>
                <p:nvPr/>
              </p:nvGrpSpPr>
              <p:grpSpPr bwMode="auto">
                <a:xfrm>
                  <a:off x="2560" y="2264"/>
                  <a:ext cx="496" cy="528"/>
                  <a:chOff x="2016" y="2000"/>
                  <a:chExt cx="496" cy="528"/>
                </a:xfrm>
              </p:grpSpPr>
              <p:sp>
                <p:nvSpPr>
                  <p:cNvPr id="51547"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8"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9"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50"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51"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52"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53"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54"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20" name="Group 169"/>
                <p:cNvGrpSpPr>
                  <a:grpSpLocks/>
                </p:cNvGrpSpPr>
                <p:nvPr/>
              </p:nvGrpSpPr>
              <p:grpSpPr bwMode="auto">
                <a:xfrm>
                  <a:off x="2704" y="2296"/>
                  <a:ext cx="496" cy="528"/>
                  <a:chOff x="2016" y="2000"/>
                  <a:chExt cx="496" cy="528"/>
                </a:xfrm>
              </p:grpSpPr>
              <p:sp>
                <p:nvSpPr>
                  <p:cNvPr id="51539"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0"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1"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2"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3"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4"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5"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46"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21" name="Group 178"/>
                <p:cNvGrpSpPr>
                  <a:grpSpLocks/>
                </p:cNvGrpSpPr>
                <p:nvPr/>
              </p:nvGrpSpPr>
              <p:grpSpPr bwMode="auto">
                <a:xfrm>
                  <a:off x="2808" y="2352"/>
                  <a:ext cx="496" cy="528"/>
                  <a:chOff x="2016" y="2000"/>
                  <a:chExt cx="496" cy="528"/>
                </a:xfrm>
              </p:grpSpPr>
              <p:sp>
                <p:nvSpPr>
                  <p:cNvPr id="51531"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2"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3"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4"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5"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6"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7"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8"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522" name="Group 187"/>
                <p:cNvGrpSpPr>
                  <a:grpSpLocks/>
                </p:cNvGrpSpPr>
                <p:nvPr/>
              </p:nvGrpSpPr>
              <p:grpSpPr bwMode="auto">
                <a:xfrm>
                  <a:off x="2952" y="2384"/>
                  <a:ext cx="496" cy="528"/>
                  <a:chOff x="2016" y="2000"/>
                  <a:chExt cx="496" cy="528"/>
                </a:xfrm>
              </p:grpSpPr>
              <p:sp>
                <p:nvSpPr>
                  <p:cNvPr id="51523"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4"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5"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6"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7"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8"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29"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30"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nvGrpSpPr>
              <p:cNvPr id="51482" name="Group 196"/>
              <p:cNvGrpSpPr>
                <a:grpSpLocks/>
              </p:cNvGrpSpPr>
              <p:nvPr/>
            </p:nvGrpSpPr>
            <p:grpSpPr bwMode="auto">
              <a:xfrm>
                <a:off x="2664" y="1736"/>
                <a:ext cx="888" cy="648"/>
                <a:chOff x="2608" y="1592"/>
                <a:chExt cx="888" cy="648"/>
              </a:xfrm>
            </p:grpSpPr>
            <p:grpSp>
              <p:nvGrpSpPr>
                <p:cNvPr id="51483" name="Group 197"/>
                <p:cNvGrpSpPr>
                  <a:grpSpLocks/>
                </p:cNvGrpSpPr>
                <p:nvPr/>
              </p:nvGrpSpPr>
              <p:grpSpPr bwMode="auto">
                <a:xfrm>
                  <a:off x="2608" y="1592"/>
                  <a:ext cx="496" cy="528"/>
                  <a:chOff x="2016" y="2000"/>
                  <a:chExt cx="496" cy="528"/>
                </a:xfrm>
              </p:grpSpPr>
              <p:sp>
                <p:nvSpPr>
                  <p:cNvPr id="51511"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2"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3"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4"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5"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6"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7"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8"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484" name="Group 206"/>
                <p:cNvGrpSpPr>
                  <a:grpSpLocks/>
                </p:cNvGrpSpPr>
                <p:nvPr/>
              </p:nvGrpSpPr>
              <p:grpSpPr bwMode="auto">
                <a:xfrm>
                  <a:off x="2752" y="1624"/>
                  <a:ext cx="496" cy="528"/>
                  <a:chOff x="2016" y="2000"/>
                  <a:chExt cx="496" cy="528"/>
                </a:xfrm>
              </p:grpSpPr>
              <p:sp>
                <p:nvSpPr>
                  <p:cNvPr id="51503"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4"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5"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6"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7"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8"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9"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10"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485" name="Group 215"/>
                <p:cNvGrpSpPr>
                  <a:grpSpLocks/>
                </p:cNvGrpSpPr>
                <p:nvPr/>
              </p:nvGrpSpPr>
              <p:grpSpPr bwMode="auto">
                <a:xfrm>
                  <a:off x="2840" y="1664"/>
                  <a:ext cx="496" cy="528"/>
                  <a:chOff x="2016" y="2000"/>
                  <a:chExt cx="496" cy="528"/>
                </a:xfrm>
              </p:grpSpPr>
              <p:sp>
                <p:nvSpPr>
                  <p:cNvPr id="51495"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6"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7"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8"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9"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0"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1"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502"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486" name="Group 224"/>
                <p:cNvGrpSpPr>
                  <a:grpSpLocks/>
                </p:cNvGrpSpPr>
                <p:nvPr/>
              </p:nvGrpSpPr>
              <p:grpSpPr bwMode="auto">
                <a:xfrm>
                  <a:off x="3000" y="1712"/>
                  <a:ext cx="496" cy="528"/>
                  <a:chOff x="2016" y="2000"/>
                  <a:chExt cx="496" cy="528"/>
                </a:xfrm>
              </p:grpSpPr>
              <p:sp>
                <p:nvSpPr>
                  <p:cNvPr id="51487"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88"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89"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0"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1"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2"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3"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94"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grpSp>
        <p:grpSp>
          <p:nvGrpSpPr>
            <p:cNvPr id="51233" name="Group 233"/>
            <p:cNvGrpSpPr>
              <a:grpSpLocks/>
            </p:cNvGrpSpPr>
            <p:nvPr/>
          </p:nvGrpSpPr>
          <p:grpSpPr bwMode="auto">
            <a:xfrm>
              <a:off x="3703" y="1382"/>
              <a:ext cx="185" cy="74"/>
              <a:chOff x="1024" y="3264"/>
              <a:chExt cx="320" cy="296"/>
            </a:xfrm>
          </p:grpSpPr>
          <p:sp>
            <p:nvSpPr>
              <p:cNvPr id="51475"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6"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7"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8"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4" name="Group 238"/>
            <p:cNvGrpSpPr>
              <a:grpSpLocks/>
            </p:cNvGrpSpPr>
            <p:nvPr/>
          </p:nvGrpSpPr>
          <p:grpSpPr bwMode="auto">
            <a:xfrm>
              <a:off x="4152" y="1376"/>
              <a:ext cx="184" cy="73"/>
              <a:chOff x="1024" y="3264"/>
              <a:chExt cx="320" cy="296"/>
            </a:xfrm>
          </p:grpSpPr>
          <p:sp>
            <p:nvSpPr>
              <p:cNvPr id="51471"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2"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3"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4"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5" name="Group 243"/>
            <p:cNvGrpSpPr>
              <a:grpSpLocks/>
            </p:cNvGrpSpPr>
            <p:nvPr/>
          </p:nvGrpSpPr>
          <p:grpSpPr bwMode="auto">
            <a:xfrm>
              <a:off x="5005" y="1169"/>
              <a:ext cx="183" cy="73"/>
              <a:chOff x="1024" y="3264"/>
              <a:chExt cx="320" cy="296"/>
            </a:xfrm>
          </p:grpSpPr>
          <p:sp>
            <p:nvSpPr>
              <p:cNvPr id="51467"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8"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9"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70"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6" name="Group 248"/>
            <p:cNvGrpSpPr>
              <a:grpSpLocks/>
            </p:cNvGrpSpPr>
            <p:nvPr/>
          </p:nvGrpSpPr>
          <p:grpSpPr bwMode="auto">
            <a:xfrm>
              <a:off x="4528" y="1367"/>
              <a:ext cx="184" cy="73"/>
              <a:chOff x="1024" y="3264"/>
              <a:chExt cx="320" cy="296"/>
            </a:xfrm>
          </p:grpSpPr>
          <p:sp>
            <p:nvSpPr>
              <p:cNvPr id="51463"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4"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5"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6"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7" name="Group 253"/>
            <p:cNvGrpSpPr>
              <a:grpSpLocks/>
            </p:cNvGrpSpPr>
            <p:nvPr/>
          </p:nvGrpSpPr>
          <p:grpSpPr bwMode="auto">
            <a:xfrm>
              <a:off x="3176" y="1260"/>
              <a:ext cx="185" cy="73"/>
              <a:chOff x="1024" y="3264"/>
              <a:chExt cx="320" cy="296"/>
            </a:xfrm>
          </p:grpSpPr>
          <p:sp>
            <p:nvSpPr>
              <p:cNvPr id="51459"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0"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1"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62"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8" name="Group 258"/>
            <p:cNvGrpSpPr>
              <a:grpSpLocks/>
            </p:cNvGrpSpPr>
            <p:nvPr/>
          </p:nvGrpSpPr>
          <p:grpSpPr bwMode="auto">
            <a:xfrm>
              <a:off x="3158" y="1191"/>
              <a:ext cx="184" cy="73"/>
              <a:chOff x="1024" y="3264"/>
              <a:chExt cx="320" cy="296"/>
            </a:xfrm>
          </p:grpSpPr>
          <p:sp>
            <p:nvSpPr>
              <p:cNvPr id="51455"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6"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7"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8"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39" name="Group 263"/>
            <p:cNvGrpSpPr>
              <a:grpSpLocks/>
            </p:cNvGrpSpPr>
            <p:nvPr/>
          </p:nvGrpSpPr>
          <p:grpSpPr bwMode="auto">
            <a:xfrm>
              <a:off x="3323" y="1395"/>
              <a:ext cx="184" cy="73"/>
              <a:chOff x="1024" y="3264"/>
              <a:chExt cx="320" cy="296"/>
            </a:xfrm>
          </p:grpSpPr>
          <p:sp>
            <p:nvSpPr>
              <p:cNvPr id="51451"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2"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3"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4"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40" name="Group 268"/>
            <p:cNvGrpSpPr>
              <a:grpSpLocks/>
            </p:cNvGrpSpPr>
            <p:nvPr/>
          </p:nvGrpSpPr>
          <p:grpSpPr bwMode="auto">
            <a:xfrm>
              <a:off x="2799" y="1168"/>
              <a:ext cx="154" cy="61"/>
              <a:chOff x="428" y="2146"/>
              <a:chExt cx="268" cy="244"/>
            </a:xfrm>
          </p:grpSpPr>
          <p:sp>
            <p:nvSpPr>
              <p:cNvPr id="51442"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3"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4"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5"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6"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7"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8"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9"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50"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41" name="Group 278"/>
            <p:cNvGrpSpPr>
              <a:grpSpLocks/>
            </p:cNvGrpSpPr>
            <p:nvPr/>
          </p:nvGrpSpPr>
          <p:grpSpPr bwMode="auto">
            <a:xfrm>
              <a:off x="2801" y="1232"/>
              <a:ext cx="154" cy="61"/>
              <a:chOff x="428" y="2146"/>
              <a:chExt cx="268" cy="244"/>
            </a:xfrm>
          </p:grpSpPr>
          <p:sp>
            <p:nvSpPr>
              <p:cNvPr id="51433"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4"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5"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6"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7"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8"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9"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0"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41"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42"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243"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44" name="Group 290"/>
            <p:cNvGrpSpPr>
              <a:grpSpLocks/>
            </p:cNvGrpSpPr>
            <p:nvPr/>
          </p:nvGrpSpPr>
          <p:grpSpPr bwMode="auto">
            <a:xfrm>
              <a:off x="2932" y="1390"/>
              <a:ext cx="154" cy="61"/>
              <a:chOff x="428" y="2146"/>
              <a:chExt cx="268" cy="244"/>
            </a:xfrm>
          </p:grpSpPr>
          <p:sp>
            <p:nvSpPr>
              <p:cNvPr id="51424"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5"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6"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7"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8"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9"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0"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1"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32"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45" name="Group 300"/>
            <p:cNvGrpSpPr>
              <a:grpSpLocks/>
            </p:cNvGrpSpPr>
            <p:nvPr/>
          </p:nvGrpSpPr>
          <p:grpSpPr bwMode="auto">
            <a:xfrm>
              <a:off x="2945" y="1465"/>
              <a:ext cx="155" cy="60"/>
              <a:chOff x="428" y="2146"/>
              <a:chExt cx="268" cy="244"/>
            </a:xfrm>
          </p:grpSpPr>
          <p:sp>
            <p:nvSpPr>
              <p:cNvPr id="51415"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6"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7"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8"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9"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0"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1"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2"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23"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46"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47" name="Group 311"/>
            <p:cNvGrpSpPr>
              <a:grpSpLocks/>
            </p:cNvGrpSpPr>
            <p:nvPr/>
          </p:nvGrpSpPr>
          <p:grpSpPr bwMode="auto">
            <a:xfrm>
              <a:off x="3466" y="1524"/>
              <a:ext cx="155" cy="60"/>
              <a:chOff x="428" y="2146"/>
              <a:chExt cx="268" cy="244"/>
            </a:xfrm>
          </p:grpSpPr>
          <p:sp>
            <p:nvSpPr>
              <p:cNvPr id="51406"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7"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8"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9"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0"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1"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2"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3"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14"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48"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49" name="Group 322"/>
            <p:cNvGrpSpPr>
              <a:grpSpLocks/>
            </p:cNvGrpSpPr>
            <p:nvPr/>
          </p:nvGrpSpPr>
          <p:grpSpPr bwMode="auto">
            <a:xfrm>
              <a:off x="4133" y="1520"/>
              <a:ext cx="153" cy="41"/>
              <a:chOff x="2378" y="3784"/>
              <a:chExt cx="268" cy="166"/>
            </a:xfrm>
          </p:grpSpPr>
          <p:sp>
            <p:nvSpPr>
              <p:cNvPr id="51400"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1"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2"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3"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4"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405"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50"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51" name="Group 330"/>
            <p:cNvGrpSpPr>
              <a:grpSpLocks/>
            </p:cNvGrpSpPr>
            <p:nvPr/>
          </p:nvGrpSpPr>
          <p:grpSpPr bwMode="auto">
            <a:xfrm>
              <a:off x="4502" y="1510"/>
              <a:ext cx="154" cy="60"/>
              <a:chOff x="428" y="2146"/>
              <a:chExt cx="268" cy="244"/>
            </a:xfrm>
          </p:grpSpPr>
          <p:sp>
            <p:nvSpPr>
              <p:cNvPr id="51391"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2"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3"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4"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5"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6"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7"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8"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9"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52" name="Group 340"/>
            <p:cNvGrpSpPr>
              <a:grpSpLocks/>
            </p:cNvGrpSpPr>
            <p:nvPr/>
          </p:nvGrpSpPr>
          <p:grpSpPr bwMode="auto">
            <a:xfrm>
              <a:off x="4689" y="1540"/>
              <a:ext cx="155" cy="61"/>
              <a:chOff x="428" y="2146"/>
              <a:chExt cx="268" cy="244"/>
            </a:xfrm>
          </p:grpSpPr>
          <p:sp>
            <p:nvSpPr>
              <p:cNvPr id="51382"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3"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4"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5"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6"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7"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8"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9"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90"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53"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254"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55" name="Group 352"/>
            <p:cNvGrpSpPr>
              <a:grpSpLocks/>
            </p:cNvGrpSpPr>
            <p:nvPr/>
          </p:nvGrpSpPr>
          <p:grpSpPr bwMode="auto">
            <a:xfrm>
              <a:off x="5250" y="1298"/>
              <a:ext cx="155" cy="60"/>
              <a:chOff x="428" y="2146"/>
              <a:chExt cx="268" cy="244"/>
            </a:xfrm>
          </p:grpSpPr>
          <p:sp>
            <p:nvSpPr>
              <p:cNvPr id="51373"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4"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5"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6"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7"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8"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9"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0"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81"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56" name="Group 362"/>
            <p:cNvGrpSpPr>
              <a:grpSpLocks/>
            </p:cNvGrpSpPr>
            <p:nvPr/>
          </p:nvGrpSpPr>
          <p:grpSpPr bwMode="auto">
            <a:xfrm>
              <a:off x="5230" y="1408"/>
              <a:ext cx="154" cy="61"/>
              <a:chOff x="428" y="2146"/>
              <a:chExt cx="268" cy="244"/>
            </a:xfrm>
          </p:grpSpPr>
          <p:sp>
            <p:nvSpPr>
              <p:cNvPr id="51364"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5"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6"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7"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8"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9"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0"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1"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72"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57"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258"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59" name="Group 374"/>
            <p:cNvGrpSpPr>
              <a:grpSpLocks/>
            </p:cNvGrpSpPr>
            <p:nvPr/>
          </p:nvGrpSpPr>
          <p:grpSpPr bwMode="auto">
            <a:xfrm>
              <a:off x="5171" y="1035"/>
              <a:ext cx="155" cy="60"/>
              <a:chOff x="428" y="2146"/>
              <a:chExt cx="268" cy="244"/>
            </a:xfrm>
          </p:grpSpPr>
          <p:sp>
            <p:nvSpPr>
              <p:cNvPr id="51355"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6"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7"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8"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9"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0"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1"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2"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63"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60"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61" name="Group 385"/>
            <p:cNvGrpSpPr>
              <a:grpSpLocks/>
            </p:cNvGrpSpPr>
            <p:nvPr/>
          </p:nvGrpSpPr>
          <p:grpSpPr bwMode="auto">
            <a:xfrm>
              <a:off x="5030" y="933"/>
              <a:ext cx="154" cy="61"/>
              <a:chOff x="428" y="2146"/>
              <a:chExt cx="268" cy="244"/>
            </a:xfrm>
          </p:grpSpPr>
          <p:sp>
            <p:nvSpPr>
              <p:cNvPr id="51346"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7"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8"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9"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0"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1"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2"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3"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54"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62" name="Group 395"/>
            <p:cNvGrpSpPr>
              <a:grpSpLocks/>
            </p:cNvGrpSpPr>
            <p:nvPr/>
          </p:nvGrpSpPr>
          <p:grpSpPr bwMode="auto">
            <a:xfrm>
              <a:off x="3328" y="911"/>
              <a:ext cx="155" cy="61"/>
              <a:chOff x="428" y="2146"/>
              <a:chExt cx="268" cy="244"/>
            </a:xfrm>
          </p:grpSpPr>
          <p:sp>
            <p:nvSpPr>
              <p:cNvPr id="51337"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8"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9"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0"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1"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2"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3"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4"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45"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63" name="Group 405"/>
            <p:cNvGrpSpPr>
              <a:grpSpLocks/>
            </p:cNvGrpSpPr>
            <p:nvPr/>
          </p:nvGrpSpPr>
          <p:grpSpPr bwMode="auto">
            <a:xfrm>
              <a:off x="3087" y="996"/>
              <a:ext cx="154" cy="60"/>
              <a:chOff x="428" y="2146"/>
              <a:chExt cx="268" cy="244"/>
            </a:xfrm>
          </p:grpSpPr>
          <p:sp>
            <p:nvSpPr>
              <p:cNvPr id="51328"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9"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0"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1"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2"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3"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4"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5"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36"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64" name="Group 415"/>
            <p:cNvGrpSpPr>
              <a:grpSpLocks/>
            </p:cNvGrpSpPr>
            <p:nvPr/>
          </p:nvGrpSpPr>
          <p:grpSpPr bwMode="auto">
            <a:xfrm>
              <a:off x="3136" y="1499"/>
              <a:ext cx="153" cy="61"/>
              <a:chOff x="428" y="2146"/>
              <a:chExt cx="268" cy="244"/>
            </a:xfrm>
          </p:grpSpPr>
          <p:sp>
            <p:nvSpPr>
              <p:cNvPr id="51319"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0"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1"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2"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3"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4"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5"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6"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27"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65"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sp>
          <p:nvSpPr>
            <p:cNvPr id="51266"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1200">
                <a:solidFill>
                  <a:schemeClr val="bg1"/>
                </a:solidFill>
                <a:latin typeface="Arial Narrow" panose="020B0606020202030204" pitchFamily="34" charset="0"/>
              </a:endParaRPr>
            </a:p>
          </p:txBody>
        </p:sp>
        <p:grpSp>
          <p:nvGrpSpPr>
            <p:cNvPr id="51267" name="Group 427"/>
            <p:cNvGrpSpPr>
              <a:grpSpLocks/>
            </p:cNvGrpSpPr>
            <p:nvPr/>
          </p:nvGrpSpPr>
          <p:grpSpPr bwMode="auto">
            <a:xfrm>
              <a:off x="5227" y="1473"/>
              <a:ext cx="153" cy="60"/>
              <a:chOff x="428" y="2146"/>
              <a:chExt cx="268" cy="244"/>
            </a:xfrm>
          </p:grpSpPr>
          <p:sp>
            <p:nvSpPr>
              <p:cNvPr id="51310"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1"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2"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3"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4"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5"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6"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7"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18"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grpSp>
          <p:nvGrpSpPr>
            <p:cNvPr id="51268" name="Group 437"/>
            <p:cNvGrpSpPr>
              <a:grpSpLocks/>
            </p:cNvGrpSpPr>
            <p:nvPr/>
          </p:nvGrpSpPr>
          <p:grpSpPr bwMode="auto">
            <a:xfrm>
              <a:off x="5357" y="1179"/>
              <a:ext cx="155" cy="60"/>
              <a:chOff x="428" y="2146"/>
              <a:chExt cx="268" cy="244"/>
            </a:xfrm>
          </p:grpSpPr>
          <p:sp>
            <p:nvSpPr>
              <p:cNvPr id="51301"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2"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3"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4"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5"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6"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7"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8"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309"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grpSp>
        <p:sp>
          <p:nvSpPr>
            <p:cNvPr id="51269" name="Text Box 447"/>
            <p:cNvSpPr txBox="1">
              <a:spLocks noChangeArrowheads="1"/>
            </p:cNvSpPr>
            <p:nvPr/>
          </p:nvSpPr>
          <p:spPr bwMode="auto">
            <a:xfrm>
              <a:off x="4675" y="1341"/>
              <a:ext cx="58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solidFill>
                    <a:schemeClr val="bg1"/>
                  </a:solidFill>
                  <a:latin typeface="Arial Narrow" panose="020B0606020202030204" pitchFamily="34" charset="0"/>
                </a:rPr>
                <a:t>Clusters</a:t>
              </a:r>
            </a:p>
          </p:txBody>
        </p:sp>
        <p:sp>
          <p:nvSpPr>
            <p:cNvPr id="51270" name="Text Box 448"/>
            <p:cNvSpPr txBox="1">
              <a:spLocks noChangeArrowheads="1"/>
            </p:cNvSpPr>
            <p:nvPr/>
          </p:nvSpPr>
          <p:spPr bwMode="auto">
            <a:xfrm>
              <a:off x="3914" y="671"/>
              <a:ext cx="98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solidFill>
                    <a:schemeClr val="bg1"/>
                  </a:solidFill>
                  <a:latin typeface="Arial Narrow" panose="020B0606020202030204" pitchFamily="34" charset="0"/>
                </a:rPr>
                <a:t>Massive Cluster</a:t>
              </a:r>
            </a:p>
          </p:txBody>
        </p:sp>
        <p:grpSp>
          <p:nvGrpSpPr>
            <p:cNvPr id="51271" name="Group 449"/>
            <p:cNvGrpSpPr>
              <a:grpSpLocks/>
            </p:cNvGrpSpPr>
            <p:nvPr/>
          </p:nvGrpSpPr>
          <p:grpSpPr bwMode="auto">
            <a:xfrm>
              <a:off x="3324" y="987"/>
              <a:ext cx="1708" cy="431"/>
              <a:chOff x="1450" y="1101"/>
              <a:chExt cx="2970" cy="997"/>
            </a:xfrm>
          </p:grpSpPr>
          <p:sp>
            <p:nvSpPr>
              <p:cNvPr id="51272"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a:solidFill>
                      <a:schemeClr val="bg1"/>
                    </a:solidFill>
                    <a:latin typeface="Arial Narrow" panose="020B0606020202030204" pitchFamily="34" charset="0"/>
                  </a:rPr>
                  <a:t>Gigabit Ethernet</a:t>
                </a:r>
              </a:p>
            </p:txBody>
          </p:sp>
          <p:sp>
            <p:nvSpPr>
              <p:cNvPr id="51273"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4"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5"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6"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7"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8"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79"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0"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1"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2"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3"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4"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85"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86"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87"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88"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89"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90"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91"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92"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200">
                  <a:solidFill>
                    <a:schemeClr val="bg1"/>
                  </a:solidFill>
                  <a:latin typeface="Times New Roman" panose="02020603050405020304" pitchFamily="18" charset="0"/>
                </a:endParaRPr>
              </a:p>
            </p:txBody>
          </p:sp>
          <p:sp>
            <p:nvSpPr>
              <p:cNvPr id="51293"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4"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5"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6"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7"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8"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299"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sp>
            <p:nvSpPr>
              <p:cNvPr id="51300"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solidFill>
                    <a:schemeClr val="bg1"/>
                  </a:solidFill>
                </a:endParaRPr>
              </a:p>
            </p:txBody>
          </p:sp>
        </p:grpSp>
      </p:grpSp>
    </p:spTree>
    <p:extLst>
      <p:ext uri="{BB962C8B-B14F-4D97-AF65-F5344CB8AC3E}">
        <p14:creationId xmlns:p14="http://schemas.microsoft.com/office/powerpoint/2010/main" val="1047882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28650" y="113048"/>
            <a:ext cx="7886700" cy="1325563"/>
          </a:xfrm>
        </p:spPr>
        <p:txBody>
          <a:bodyPr/>
          <a:lstStyle/>
          <a:p>
            <a:pPr>
              <a:defRPr/>
            </a:pPr>
            <a:r>
              <a:rPr lang="en-US" altLang="en-US" dirty="0"/>
              <a:t>Real-time systems</a:t>
            </a:r>
          </a:p>
        </p:txBody>
      </p:sp>
      <p:sp>
        <p:nvSpPr>
          <p:cNvPr id="53251" name="Rectangle 3"/>
          <p:cNvSpPr>
            <a:spLocks noGrp="1" noChangeArrowheads="1"/>
          </p:cNvSpPr>
          <p:nvPr>
            <p:ph idx="1"/>
          </p:nvPr>
        </p:nvSpPr>
        <p:spPr/>
        <p:txBody>
          <a:bodyPr>
            <a:normAutofit fontScale="92500"/>
          </a:bodyPr>
          <a:lstStyle/>
          <a:p>
            <a:r>
              <a:rPr lang="en-US" altLang="en-US" dirty="0"/>
              <a:t>Correct system function depends on timeliness</a:t>
            </a:r>
          </a:p>
          <a:p>
            <a:r>
              <a:rPr lang="en-US" altLang="en-US" dirty="0"/>
              <a:t>Feedback/control loops</a:t>
            </a:r>
          </a:p>
          <a:p>
            <a:r>
              <a:rPr lang="en-US" altLang="en-US" dirty="0"/>
              <a:t>Sensors and actuators</a:t>
            </a:r>
          </a:p>
          <a:p>
            <a:r>
              <a:rPr lang="en-US" altLang="en-US" dirty="0"/>
              <a:t>Hard real-time systems -</a:t>
            </a:r>
          </a:p>
          <a:p>
            <a:pPr lvl="2"/>
            <a:r>
              <a:rPr lang="en-US" altLang="en-US" dirty="0"/>
              <a:t> Failure if response time too long</a:t>
            </a:r>
          </a:p>
          <a:p>
            <a:pPr lvl="2"/>
            <a:r>
              <a:rPr lang="en-US" altLang="en-US" dirty="0"/>
              <a:t>Secondary storage is limited</a:t>
            </a:r>
          </a:p>
          <a:p>
            <a:r>
              <a:rPr lang="en-US" altLang="en-US" dirty="0"/>
              <a:t>Soft real-time systems - </a:t>
            </a:r>
          </a:p>
          <a:p>
            <a:pPr lvl="2"/>
            <a:r>
              <a:rPr lang="en-US" altLang="en-US" dirty="0"/>
              <a:t>Less accurate if response time is too long.</a:t>
            </a:r>
          </a:p>
          <a:p>
            <a:pPr lvl="2"/>
            <a:r>
              <a:rPr lang="en-US" altLang="en-US" dirty="0"/>
              <a:t>Useful in applications such as multimedia, virtual reality</a:t>
            </a:r>
          </a:p>
        </p:txBody>
      </p:sp>
      <p:sp>
        <p:nvSpPr>
          <p:cNvPr id="5325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5325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6D84F0-E65D-4797-ADE7-22F86A5D5BB0}" type="slidenum">
              <a:rPr lang="en-US" altLang="en-US" sz="1400" smtClean="0">
                <a:solidFill>
                  <a:schemeClr val="bg2"/>
                </a:solidFill>
              </a:rPr>
              <a:pPr/>
              <a:t>41</a:t>
            </a:fld>
            <a:endParaRPr lang="en-US" altLang="en-US" sz="1400">
              <a:solidFill>
                <a:schemeClr val="bg2"/>
              </a:solidFill>
            </a:endParaRPr>
          </a:p>
        </p:txBody>
      </p:sp>
      <p:pic>
        <p:nvPicPr>
          <p:cNvPr id="532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27288"/>
            <a:ext cx="1855788"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84600"/>
            <a:ext cx="257175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807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28650" y="6477"/>
            <a:ext cx="7886700" cy="1325563"/>
          </a:xfrm>
        </p:spPr>
        <p:txBody>
          <a:bodyPr>
            <a:normAutofit fontScale="90000"/>
          </a:bodyPr>
          <a:lstStyle/>
          <a:p>
            <a:pPr>
              <a:defRPr/>
            </a:pPr>
            <a:r>
              <a:rPr lang="en-IE" altLang="en-US" dirty="0"/>
              <a:t>How do Operating Systems Work?</a:t>
            </a:r>
            <a:endParaRPr lang="en-GB" altLang="en-US" dirty="0"/>
          </a:p>
        </p:txBody>
      </p:sp>
      <p:sp>
        <p:nvSpPr>
          <p:cNvPr id="54275" name="Content Placeholder 2"/>
          <p:cNvSpPr>
            <a:spLocks noGrp="1"/>
          </p:cNvSpPr>
          <p:nvPr>
            <p:ph idx="1"/>
          </p:nvPr>
        </p:nvSpPr>
        <p:spPr/>
        <p:txBody>
          <a:bodyPr/>
          <a:lstStyle/>
          <a:p>
            <a:r>
              <a:rPr lang="en-IE" altLang="en-US" dirty="0"/>
              <a:t>An operating system may be divided into several key components:</a:t>
            </a:r>
            <a:endParaRPr lang="en-GB" altLang="en-US" dirty="0"/>
          </a:p>
          <a:p>
            <a:r>
              <a:rPr lang="en-IE" altLang="en-US" dirty="0"/>
              <a:t>The kernel</a:t>
            </a:r>
            <a:endParaRPr lang="en-GB" altLang="en-US" dirty="0"/>
          </a:p>
          <a:p>
            <a:r>
              <a:rPr lang="en-IE" altLang="en-US" dirty="0"/>
              <a:t>Resource managers (Windows Executive) </a:t>
            </a:r>
            <a:endParaRPr lang="en-GB" altLang="en-US" dirty="0"/>
          </a:p>
          <a:p>
            <a:r>
              <a:rPr lang="en-IE" altLang="en-US" dirty="0"/>
              <a:t>Device drivers (including file system drivers)</a:t>
            </a:r>
            <a:endParaRPr lang="en-GB" altLang="en-US" dirty="0"/>
          </a:p>
          <a:p>
            <a:r>
              <a:rPr lang="en-IE" altLang="en-US" dirty="0"/>
              <a:t>Shell/GUI</a:t>
            </a:r>
            <a:endParaRPr lang="en-GB" altLang="en-US" dirty="0"/>
          </a:p>
          <a:p>
            <a:r>
              <a:rPr lang="en-IE" altLang="en-US" dirty="0"/>
              <a:t>Hardware dependent code (Windows HAL)</a:t>
            </a:r>
            <a:endParaRPr lang="en-GB" altLang="en-US" dirty="0"/>
          </a:p>
          <a:p>
            <a:endParaRPr lang="en-GB" altLang="en-US" dirty="0"/>
          </a:p>
        </p:txBody>
      </p:sp>
      <p:sp>
        <p:nvSpPr>
          <p:cNvPr id="4" name="Footer Placeholder 3"/>
          <p:cNvSpPr>
            <a:spLocks noGrp="1"/>
          </p:cNvSpPr>
          <p:nvPr>
            <p:ph type="ftr" sz="quarter" idx="11"/>
          </p:nvPr>
        </p:nvSpPr>
        <p:spPr/>
        <p:txBody>
          <a:bodyPr/>
          <a:lstStyle/>
          <a:p>
            <a:pPr>
              <a:defRPr/>
            </a:pPr>
            <a:endParaRPr lang="en-GB" dirty="0"/>
          </a:p>
        </p:txBody>
      </p:sp>
      <p:sp>
        <p:nvSpPr>
          <p:cNvPr id="542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39ED2C-A94A-4422-9F11-9AD2ED39F531}" type="slidenum">
              <a:rPr lang="en-US" altLang="en-US" smtClean="0">
                <a:solidFill>
                  <a:srgbClr val="3F3F3F"/>
                </a:solidFill>
              </a:rPr>
              <a:pPr/>
              <a:t>42</a:t>
            </a:fld>
            <a:endParaRPr lang="en-US" altLang="en-US">
              <a:solidFill>
                <a:srgbClr val="3F3F3F"/>
              </a:solidFill>
            </a:endParaRPr>
          </a:p>
        </p:txBody>
      </p:sp>
    </p:spTree>
    <p:extLst>
      <p:ext uri="{BB962C8B-B14F-4D97-AF65-F5344CB8AC3E}">
        <p14:creationId xmlns:p14="http://schemas.microsoft.com/office/powerpoint/2010/main" val="2478678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28650" y="78760"/>
            <a:ext cx="7886700" cy="1325563"/>
          </a:xfrm>
        </p:spPr>
        <p:txBody>
          <a:bodyPr/>
          <a:lstStyle/>
          <a:p>
            <a:pPr>
              <a:defRPr/>
            </a:pPr>
            <a:r>
              <a:rPr lang="en-US" altLang="en-US" dirty="0"/>
              <a:t>Lecture Summary So Far… </a:t>
            </a:r>
          </a:p>
        </p:txBody>
      </p:sp>
      <p:sp>
        <p:nvSpPr>
          <p:cNvPr id="55299" name="Rectangle 3"/>
          <p:cNvSpPr>
            <a:spLocks noGrp="1" noChangeArrowheads="1"/>
          </p:cNvSpPr>
          <p:nvPr>
            <p:ph idx="1"/>
          </p:nvPr>
        </p:nvSpPr>
        <p:spPr/>
        <p:txBody>
          <a:bodyPr>
            <a:normAutofit lnSpcReduction="10000"/>
          </a:bodyPr>
          <a:lstStyle/>
          <a:p>
            <a:r>
              <a:rPr lang="en-US" altLang="en-US"/>
              <a:t>What is an operating system?</a:t>
            </a:r>
          </a:p>
          <a:p>
            <a:r>
              <a:rPr lang="en-US" altLang="en-US"/>
              <a:t>Early Operating Systems</a:t>
            </a:r>
          </a:p>
          <a:p>
            <a:r>
              <a:rPr lang="en-US" altLang="en-US"/>
              <a:t>Simple Batch Systems</a:t>
            </a:r>
          </a:p>
          <a:p>
            <a:r>
              <a:rPr lang="en-US" altLang="en-US"/>
              <a:t>Multiprogrammed Batch Systems</a:t>
            </a:r>
          </a:p>
          <a:p>
            <a:r>
              <a:rPr lang="en-US" altLang="en-US"/>
              <a:t>Time-sharing Systems</a:t>
            </a:r>
          </a:p>
          <a:p>
            <a:r>
              <a:rPr lang="en-US" altLang="en-US"/>
              <a:t>Personal Computer Systems</a:t>
            </a:r>
          </a:p>
          <a:p>
            <a:r>
              <a:rPr lang="en-US" altLang="en-US"/>
              <a:t>Parallel and Distributed Systems</a:t>
            </a:r>
          </a:p>
          <a:p>
            <a:r>
              <a:rPr lang="en-US" altLang="en-US"/>
              <a:t>Real-time Systems</a:t>
            </a:r>
          </a:p>
          <a:p>
            <a:endParaRPr lang="en-US" altLang="en-US"/>
          </a:p>
        </p:txBody>
      </p:sp>
      <p:sp>
        <p:nvSpPr>
          <p:cNvPr id="55300"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5530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6B867E-D2F1-489E-843C-071918880D3A}" type="slidenum">
              <a:rPr lang="en-US" altLang="en-US" sz="1400" smtClean="0">
                <a:solidFill>
                  <a:schemeClr val="bg2"/>
                </a:solidFill>
              </a:rPr>
              <a:pPr/>
              <a:t>43</a:t>
            </a:fld>
            <a:endParaRPr lang="en-US" altLang="en-US" sz="1400">
              <a:solidFill>
                <a:schemeClr val="bg2"/>
              </a:solidFill>
            </a:endParaRPr>
          </a:p>
        </p:txBody>
      </p:sp>
    </p:spTree>
    <p:extLst>
      <p:ext uri="{BB962C8B-B14F-4D97-AF65-F5344CB8AC3E}">
        <p14:creationId xmlns:p14="http://schemas.microsoft.com/office/powerpoint/2010/main" val="374440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A quick review and more fundamentals</a:t>
            </a:r>
          </a:p>
        </p:txBody>
      </p:sp>
    </p:spTree>
    <p:extLst>
      <p:ext uri="{BB962C8B-B14F-4D97-AF65-F5344CB8AC3E}">
        <p14:creationId xmlns:p14="http://schemas.microsoft.com/office/powerpoint/2010/main" val="41840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t>Software Hierarchy</a:t>
            </a:r>
            <a:endParaRPr lang="en-IE"/>
          </a:p>
        </p:txBody>
      </p:sp>
      <p:sp>
        <p:nvSpPr>
          <p:cNvPr id="5" name="Isosceles Triangle 4"/>
          <p:cNvSpPr/>
          <p:nvPr/>
        </p:nvSpPr>
        <p:spPr>
          <a:xfrm flipV="1">
            <a:off x="1500188" y="1643063"/>
            <a:ext cx="5929312" cy="3643312"/>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E"/>
          </a:p>
        </p:txBody>
      </p:sp>
      <p:sp>
        <p:nvSpPr>
          <p:cNvPr id="5124" name="TextBox 5"/>
          <p:cNvSpPr txBox="1">
            <a:spLocks noChangeArrowheads="1"/>
          </p:cNvSpPr>
          <p:nvPr/>
        </p:nvSpPr>
        <p:spPr bwMode="auto">
          <a:xfrm>
            <a:off x="1714500" y="1643063"/>
            <a:ext cx="5643563" cy="584200"/>
          </a:xfrm>
          <a:prstGeom prst="rect">
            <a:avLst/>
          </a:prstGeom>
          <a:noFill/>
          <a:ln w="9525">
            <a:noFill/>
            <a:miter lim="800000"/>
            <a:headEnd/>
            <a:tailEnd/>
          </a:ln>
        </p:spPr>
        <p:txBody>
          <a:bodyPr>
            <a:spAutoFit/>
          </a:bodyPr>
          <a:lstStyle/>
          <a:p>
            <a:pPr algn="ctr"/>
            <a:r>
              <a:rPr lang="en-IE" sz="3200">
                <a:solidFill>
                  <a:schemeClr val="bg1"/>
                </a:solidFill>
                <a:latin typeface="Calibri" pitchFamily="34" charset="0"/>
              </a:rPr>
              <a:t>Application software</a:t>
            </a:r>
          </a:p>
        </p:txBody>
      </p:sp>
      <p:sp>
        <p:nvSpPr>
          <p:cNvPr id="5125" name="TextBox 6"/>
          <p:cNvSpPr txBox="1">
            <a:spLocks noChangeArrowheads="1"/>
          </p:cNvSpPr>
          <p:nvPr/>
        </p:nvSpPr>
        <p:spPr bwMode="auto">
          <a:xfrm>
            <a:off x="1714500" y="2701925"/>
            <a:ext cx="5643563" cy="584200"/>
          </a:xfrm>
          <a:prstGeom prst="rect">
            <a:avLst/>
          </a:prstGeom>
          <a:noFill/>
          <a:ln w="9525">
            <a:noFill/>
            <a:miter lim="800000"/>
            <a:headEnd/>
            <a:tailEnd/>
          </a:ln>
        </p:spPr>
        <p:txBody>
          <a:bodyPr>
            <a:spAutoFit/>
          </a:bodyPr>
          <a:lstStyle/>
          <a:p>
            <a:pPr algn="ctr"/>
            <a:r>
              <a:rPr lang="en-IE" sz="3200">
                <a:solidFill>
                  <a:schemeClr val="bg1"/>
                </a:solidFill>
                <a:latin typeface="Calibri" pitchFamily="34" charset="0"/>
              </a:rPr>
              <a:t>System software</a:t>
            </a:r>
          </a:p>
        </p:txBody>
      </p:sp>
      <p:sp>
        <p:nvSpPr>
          <p:cNvPr id="5126" name="TextBox 7"/>
          <p:cNvSpPr txBox="1">
            <a:spLocks noChangeArrowheads="1"/>
          </p:cNvSpPr>
          <p:nvPr/>
        </p:nvSpPr>
        <p:spPr bwMode="auto">
          <a:xfrm>
            <a:off x="1714500" y="3643313"/>
            <a:ext cx="5643563" cy="584200"/>
          </a:xfrm>
          <a:prstGeom prst="rect">
            <a:avLst/>
          </a:prstGeom>
          <a:noFill/>
          <a:ln w="9525">
            <a:noFill/>
            <a:miter lim="800000"/>
            <a:headEnd/>
            <a:tailEnd/>
          </a:ln>
        </p:spPr>
        <p:txBody>
          <a:bodyPr>
            <a:spAutoFit/>
          </a:bodyPr>
          <a:lstStyle/>
          <a:p>
            <a:pPr algn="ctr"/>
            <a:r>
              <a:rPr lang="en-IE" sz="3200">
                <a:solidFill>
                  <a:schemeClr val="bg1"/>
                </a:solidFill>
                <a:latin typeface="Calibri" pitchFamily="34" charset="0"/>
              </a:rPr>
              <a:t>Firmware</a:t>
            </a:r>
          </a:p>
        </p:txBody>
      </p:sp>
      <p:sp>
        <p:nvSpPr>
          <p:cNvPr id="9" name="TextBox 8"/>
          <p:cNvSpPr txBox="1"/>
          <p:nvPr/>
        </p:nvSpPr>
        <p:spPr>
          <a:xfrm>
            <a:off x="1643063" y="5332413"/>
            <a:ext cx="5643562"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fontAlgn="auto">
              <a:spcBef>
                <a:spcPts val="0"/>
              </a:spcBef>
              <a:spcAft>
                <a:spcPts val="0"/>
              </a:spcAft>
              <a:defRPr/>
            </a:pPr>
            <a:r>
              <a:rPr lang="en-IE" sz="3200" dirty="0"/>
              <a:t>Hardware</a:t>
            </a:r>
          </a:p>
          <a:p>
            <a:pPr algn="ctr" fontAlgn="auto">
              <a:spcBef>
                <a:spcPts val="0"/>
              </a:spcBef>
              <a:spcAft>
                <a:spcPts val="0"/>
              </a:spcAft>
              <a:defRPr/>
            </a:pPr>
            <a:r>
              <a:rPr lang="en-IE" sz="2400" i="1" dirty="0"/>
              <a:t>Computer Logic Circuits</a:t>
            </a:r>
          </a:p>
        </p:txBody>
      </p:sp>
      <p:cxnSp>
        <p:nvCxnSpPr>
          <p:cNvPr id="13" name="Straight Connector 12"/>
          <p:cNvCxnSpPr/>
          <p:nvPr/>
        </p:nvCxnSpPr>
        <p:spPr>
          <a:xfrm>
            <a:off x="3214688" y="2541588"/>
            <a:ext cx="271462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14688" y="3500438"/>
            <a:ext cx="271462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l" eaLnBrk="1" hangingPunct="1"/>
            <a:r>
              <a:rPr lang="en-US" sz="3600"/>
              <a:t>Software Hierarchy</a:t>
            </a:r>
            <a:endParaRPr lang="en-IE" sz="3600"/>
          </a:p>
        </p:txBody>
      </p:sp>
      <p:sp>
        <p:nvSpPr>
          <p:cNvPr id="6147" name="Content Placeholder 2"/>
          <p:cNvSpPr>
            <a:spLocks noGrp="1"/>
          </p:cNvSpPr>
          <p:nvPr>
            <p:ph idx="1"/>
          </p:nvPr>
        </p:nvSpPr>
        <p:spPr>
          <a:xfrm>
            <a:off x="251520" y="1600200"/>
            <a:ext cx="8640960" cy="5257800"/>
          </a:xfrm>
        </p:spPr>
        <p:txBody>
          <a:bodyPr/>
          <a:lstStyle/>
          <a:p>
            <a:pPr eaLnBrk="1" hangingPunct="1"/>
            <a:r>
              <a:rPr lang="en-US" dirty="0"/>
              <a:t>The diagram represents the relationship between the various types of software and hardware.  </a:t>
            </a:r>
          </a:p>
          <a:p>
            <a:pPr eaLnBrk="1" hangingPunct="1"/>
            <a:r>
              <a:rPr lang="en-US" dirty="0"/>
              <a:t>Inverted pyramid to reflect the relative size and number of the various types of software, on one hand, and their proximity to computer hardware, on the other </a:t>
            </a:r>
          </a:p>
          <a:p>
            <a:pPr eaLnBrk="1" hangingPunct="1"/>
            <a:r>
              <a:rPr lang="en-US" dirty="0"/>
              <a:t>i.e. </a:t>
            </a:r>
            <a:r>
              <a:rPr lang="en-IE" dirty="0"/>
              <a:t>Higher up in diagram = </a:t>
            </a:r>
          </a:p>
          <a:p>
            <a:pPr lvl="1" eaLnBrk="1" hangingPunct="1"/>
            <a:r>
              <a:rPr lang="en-IE" sz="2000" dirty="0"/>
              <a:t>bigger and greater variety of </a:t>
            </a:r>
            <a:r>
              <a:rPr lang="en-US" sz="2000" dirty="0"/>
              <a:t>software</a:t>
            </a:r>
          </a:p>
          <a:p>
            <a:pPr lvl="1" eaLnBrk="1" hangingPunct="1"/>
            <a:r>
              <a:rPr lang="en-US" sz="2000" dirty="0"/>
              <a:t>further away from the hardware</a:t>
            </a:r>
          </a:p>
          <a:p>
            <a:pPr lvl="1" eaLnBrk="1" hangingPunct="1"/>
            <a:endParaRPr lang="en-US" sz="2400" dirty="0"/>
          </a:p>
          <a:p>
            <a:pPr lvl="1" eaLnBrk="1" hangingPunct="1"/>
            <a:endParaRPr lang="en-IE" sz="2400" dirty="0"/>
          </a:p>
          <a:p>
            <a:pPr eaLnBrk="1" hangingPunct="1"/>
            <a:endParaRPr lang="en-IE"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lgn="l" eaLnBrk="1" hangingPunct="1"/>
            <a:r>
              <a:rPr lang="en-US"/>
              <a:t>Application software (1)</a:t>
            </a:r>
            <a:endParaRPr lang="en-IE"/>
          </a:p>
        </p:txBody>
      </p:sp>
      <p:sp>
        <p:nvSpPr>
          <p:cNvPr id="7171" name="Content Placeholder 2"/>
          <p:cNvSpPr>
            <a:spLocks noGrp="1"/>
          </p:cNvSpPr>
          <p:nvPr>
            <p:ph idx="1"/>
          </p:nvPr>
        </p:nvSpPr>
        <p:spPr>
          <a:xfrm>
            <a:off x="395536" y="1714500"/>
            <a:ext cx="8229600" cy="5143500"/>
          </a:xfrm>
        </p:spPr>
        <p:txBody>
          <a:bodyPr>
            <a:normAutofit/>
          </a:bodyPr>
          <a:lstStyle/>
          <a:p>
            <a:pPr eaLnBrk="1" hangingPunct="1"/>
            <a:r>
              <a:rPr lang="en-IE" sz="2800" dirty="0"/>
              <a:t>Also called </a:t>
            </a:r>
            <a:r>
              <a:rPr lang="en-IE" sz="2800" i="1" dirty="0"/>
              <a:t>end-user</a:t>
            </a:r>
            <a:r>
              <a:rPr lang="en-IE" sz="2800" dirty="0"/>
              <a:t> </a:t>
            </a:r>
            <a:r>
              <a:rPr lang="en-IE" sz="2800" i="1" dirty="0"/>
              <a:t>programs</a:t>
            </a:r>
            <a:endParaRPr lang="en-IE" sz="2800" dirty="0"/>
          </a:p>
          <a:p>
            <a:pPr eaLnBrk="1" hangingPunct="1"/>
            <a:r>
              <a:rPr lang="en-IE" sz="2800" dirty="0"/>
              <a:t>E.g. database apps, word processors, spreadsheets </a:t>
            </a:r>
          </a:p>
          <a:p>
            <a:pPr eaLnBrk="1" hangingPunct="1"/>
            <a:r>
              <a:rPr lang="en-IE" sz="2800" dirty="0"/>
              <a:t>Cannot run without the operating system</a:t>
            </a:r>
            <a:endParaRPr lang="en-US" sz="2800" dirty="0"/>
          </a:p>
          <a:p>
            <a:pPr eaLnBrk="1" hangingPunct="1"/>
            <a:r>
              <a:rPr lang="en-US" sz="2800" dirty="0"/>
              <a:t>Is remote from, and rarely interacts with, the computer’s hardware</a:t>
            </a:r>
          </a:p>
          <a:p>
            <a:pPr eaLnBrk="1" hangingPunct="1"/>
            <a:r>
              <a:rPr lang="en-US" sz="2800" dirty="0"/>
              <a:t>This is particularly true of applications that run on modern operating systems such as Windows NT 4.0, 2000, XP, Vista, 7 and 8 and UNIX variants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l" eaLnBrk="1" hangingPunct="1"/>
            <a:r>
              <a:rPr lang="en-US"/>
              <a:t>Application software (2)</a:t>
            </a:r>
            <a:endParaRPr lang="en-IE"/>
          </a:p>
        </p:txBody>
      </p:sp>
      <p:sp>
        <p:nvSpPr>
          <p:cNvPr id="8195" name="Content Placeholder 2"/>
          <p:cNvSpPr>
            <a:spLocks noGrp="1"/>
          </p:cNvSpPr>
          <p:nvPr>
            <p:ph idx="1"/>
          </p:nvPr>
        </p:nvSpPr>
        <p:spPr>
          <a:xfrm>
            <a:off x="611560" y="1714500"/>
            <a:ext cx="7848872" cy="5143500"/>
          </a:xfrm>
        </p:spPr>
        <p:txBody>
          <a:bodyPr/>
          <a:lstStyle/>
          <a:p>
            <a:pPr eaLnBrk="1" hangingPunct="1"/>
            <a:r>
              <a:rPr lang="en-US" sz="2400" dirty="0"/>
              <a:t>In the past, application programs were written for use with specific operating systems—the majority still are.</a:t>
            </a:r>
          </a:p>
          <a:p>
            <a:pPr eaLnBrk="1" hangingPunct="1"/>
            <a:r>
              <a:rPr lang="en-US" sz="2400" dirty="0"/>
              <a:t>Many were often optimized to run on particular CPUs (CISC or RISC, 16, 32 or 64 bit) to take advantage of processor optimization and other features. </a:t>
            </a:r>
          </a:p>
          <a:p>
            <a:pPr lvl="1" eaLnBrk="1" hangingPunct="1"/>
            <a:r>
              <a:rPr lang="en-US" sz="2000" dirty="0"/>
              <a:t>CISC (</a:t>
            </a:r>
            <a:r>
              <a:rPr lang="en-IE" sz="2000" b="1" dirty="0"/>
              <a:t>c</a:t>
            </a:r>
            <a:r>
              <a:rPr lang="en-IE" sz="2000" dirty="0"/>
              <a:t>omplex </a:t>
            </a:r>
            <a:r>
              <a:rPr lang="en-IE" sz="2000" b="1" dirty="0"/>
              <a:t>i</a:t>
            </a:r>
            <a:r>
              <a:rPr lang="en-IE" sz="2000" dirty="0"/>
              <a:t>nstruction </a:t>
            </a:r>
            <a:r>
              <a:rPr lang="en-IE" sz="2000" b="1" dirty="0"/>
              <a:t>s</a:t>
            </a:r>
            <a:r>
              <a:rPr lang="en-IE" sz="2000" dirty="0"/>
              <a:t>et </a:t>
            </a:r>
            <a:r>
              <a:rPr lang="en-IE" sz="2000" b="1" dirty="0"/>
              <a:t>c</a:t>
            </a:r>
            <a:r>
              <a:rPr lang="en-IE" sz="2000" dirty="0"/>
              <a:t>omputer) &amp; </a:t>
            </a:r>
          </a:p>
          <a:p>
            <a:pPr lvl="1" eaLnBrk="1" hangingPunct="1"/>
            <a:r>
              <a:rPr lang="en-IE" sz="2000" dirty="0"/>
              <a:t>RISC (</a:t>
            </a:r>
            <a:r>
              <a:rPr lang="en-IE" sz="2000" b="1" dirty="0"/>
              <a:t>r</a:t>
            </a:r>
            <a:r>
              <a:rPr lang="en-IE" sz="2000" dirty="0"/>
              <a:t>educed </a:t>
            </a:r>
            <a:r>
              <a:rPr lang="en-IE" sz="2000" b="1" dirty="0"/>
              <a:t>i</a:t>
            </a:r>
            <a:r>
              <a:rPr lang="en-IE" sz="2000" dirty="0"/>
              <a:t>nstruction </a:t>
            </a:r>
            <a:r>
              <a:rPr lang="en-IE" sz="2000" b="1" dirty="0"/>
              <a:t>s</a:t>
            </a:r>
            <a:r>
              <a:rPr lang="en-IE" sz="2000" dirty="0"/>
              <a:t>et </a:t>
            </a:r>
            <a:r>
              <a:rPr lang="en-IE" sz="2000" b="1" dirty="0"/>
              <a:t>c</a:t>
            </a:r>
            <a:r>
              <a:rPr lang="en-IE" sz="2000" dirty="0"/>
              <a:t>omputer) are CPU architectures</a:t>
            </a:r>
            <a:endParaRPr lang="en-US" sz="2000" dirty="0"/>
          </a:p>
          <a:p>
            <a:pPr eaLnBrk="1" hangingPunct="1"/>
            <a:r>
              <a:rPr lang="en-US" sz="2400" dirty="0"/>
              <a:t>Such applications, whether written in C, C++ or Visual basic, communicate with the operating system via system calls or through the Application Programming Interface (API). </a:t>
            </a:r>
          </a:p>
          <a:p>
            <a:pPr eaLnBrk="1" hangingPunct="1">
              <a:buFont typeface="Arial" charset="0"/>
              <a:buNone/>
            </a:pPr>
            <a:endParaRPr lang="en-IE"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pPr algn="l"/>
            <a:r>
              <a:rPr lang="en-US" dirty="0"/>
              <a:t>Application software </a:t>
            </a:r>
            <a:r>
              <a:rPr lang="en-US" sz="4000" dirty="0"/>
              <a:t>– APIs (1)</a:t>
            </a:r>
            <a:endParaRPr lang="en-IE" dirty="0"/>
          </a:p>
        </p:txBody>
      </p:sp>
      <p:sp>
        <p:nvSpPr>
          <p:cNvPr id="9219" name="Content Placeholder 2"/>
          <p:cNvSpPr>
            <a:spLocks noGrp="1"/>
          </p:cNvSpPr>
          <p:nvPr>
            <p:ph idx="1"/>
          </p:nvPr>
        </p:nvSpPr>
        <p:spPr/>
        <p:txBody>
          <a:bodyPr>
            <a:normAutofit fontScale="92500"/>
          </a:bodyPr>
          <a:lstStyle/>
          <a:p>
            <a:r>
              <a:rPr lang="en-US" sz="2800" dirty="0"/>
              <a:t>Application Programming Interface (API) allows applications to make ‘system calls’ to request services from components in the kernel so the app can carry out tasks</a:t>
            </a:r>
            <a:endParaRPr lang="en-IE" sz="2800" dirty="0"/>
          </a:p>
          <a:p>
            <a:r>
              <a:rPr lang="en-IE" sz="2800" dirty="0"/>
              <a:t>Application developer just has to know what routines to call in order to achieve the desired task </a:t>
            </a:r>
          </a:p>
          <a:p>
            <a:r>
              <a:rPr lang="en-IE" sz="2800" dirty="0"/>
              <a:t>User space: contains components the are not part of the OS and cannot directly access system resources</a:t>
            </a:r>
          </a:p>
          <a:p>
            <a:r>
              <a:rPr lang="en-IE" sz="2800" dirty="0"/>
              <a:t>Kernel space: contains components  that are part of the OS and have unrestricted access to system resources</a:t>
            </a:r>
          </a:p>
          <a:p>
            <a:endParaRPr lang="en-IE"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91002" y="116632"/>
            <a:ext cx="7886700" cy="1325563"/>
          </a:xfrm>
        </p:spPr>
        <p:txBody>
          <a:bodyPr/>
          <a:lstStyle/>
          <a:p>
            <a:pPr>
              <a:defRPr/>
            </a:pPr>
            <a:r>
              <a:rPr lang="en-US" altLang="en-US" dirty="0"/>
              <a:t>Introduction</a:t>
            </a:r>
          </a:p>
        </p:txBody>
      </p:sp>
      <p:sp>
        <p:nvSpPr>
          <p:cNvPr id="17411" name="Rectangle 3"/>
          <p:cNvSpPr>
            <a:spLocks noGrp="1" noChangeArrowheads="1"/>
          </p:cNvSpPr>
          <p:nvPr>
            <p:ph idx="1"/>
          </p:nvPr>
        </p:nvSpPr>
        <p:spPr>
          <a:xfrm>
            <a:off x="457200" y="1687885"/>
            <a:ext cx="8229600" cy="4525963"/>
          </a:xfrm>
        </p:spPr>
        <p:txBody>
          <a:bodyPr>
            <a:normAutofit lnSpcReduction="10000"/>
          </a:bodyPr>
          <a:lstStyle/>
          <a:p>
            <a:r>
              <a:rPr lang="en-US" altLang="en-US" dirty="0"/>
              <a:t>What is an operating system?</a:t>
            </a:r>
          </a:p>
          <a:p>
            <a:r>
              <a:rPr lang="en-US" altLang="en-US" dirty="0"/>
              <a:t>Early Operating Systems</a:t>
            </a:r>
          </a:p>
          <a:p>
            <a:pPr lvl="1"/>
            <a:r>
              <a:rPr lang="en-US" altLang="en-US" dirty="0"/>
              <a:t>Simple Batch Systems</a:t>
            </a:r>
          </a:p>
          <a:p>
            <a:pPr lvl="1"/>
            <a:r>
              <a:rPr lang="en-US" altLang="en-US" dirty="0" err="1"/>
              <a:t>Multiprogrammed</a:t>
            </a:r>
            <a:r>
              <a:rPr lang="en-US" altLang="en-US" dirty="0"/>
              <a:t> Batch Systems</a:t>
            </a:r>
          </a:p>
          <a:p>
            <a:r>
              <a:rPr lang="en-US" altLang="en-US" dirty="0"/>
              <a:t>Time-sharing Systems</a:t>
            </a:r>
          </a:p>
          <a:p>
            <a:r>
              <a:rPr lang="en-US" altLang="en-US" dirty="0"/>
              <a:t>Personal Computer Systems</a:t>
            </a:r>
          </a:p>
          <a:p>
            <a:r>
              <a:rPr lang="en-US" altLang="en-US" dirty="0"/>
              <a:t>Parallel and Distributed Systems</a:t>
            </a:r>
          </a:p>
          <a:p>
            <a:r>
              <a:rPr lang="en-US" altLang="en-US" dirty="0"/>
              <a:t>Real-time Systems</a:t>
            </a:r>
          </a:p>
        </p:txBody>
      </p:sp>
      <p:sp>
        <p:nvSpPr>
          <p:cNvPr id="1741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8CFBA1-2AFA-4254-81A0-2A79AD7D267A}" type="slidenum">
              <a:rPr lang="en-US" altLang="en-US" sz="1400" smtClean="0">
                <a:solidFill>
                  <a:schemeClr val="bg2"/>
                </a:solidFill>
              </a:rPr>
              <a:pPr/>
              <a:t>5</a:t>
            </a:fld>
            <a:endParaRPr lang="en-US" altLang="en-US" sz="1400">
              <a:solidFill>
                <a:schemeClr val="bg2"/>
              </a:solidFill>
            </a:endParaRPr>
          </a:p>
        </p:txBody>
      </p:sp>
    </p:spTree>
    <p:extLst>
      <p:ext uri="{BB962C8B-B14F-4D97-AF65-F5344CB8AC3E}">
        <p14:creationId xmlns:p14="http://schemas.microsoft.com/office/powerpoint/2010/main" val="202978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lgn="l" eaLnBrk="1" hangingPunct="1"/>
            <a:r>
              <a:rPr lang="en-US" sz="3600" dirty="0"/>
              <a:t>Application software </a:t>
            </a:r>
            <a:r>
              <a:rPr lang="en-US" sz="3200" dirty="0"/>
              <a:t>– APIs (2)</a:t>
            </a:r>
            <a:endParaRPr lang="en-IE" sz="3600" dirty="0"/>
          </a:p>
        </p:txBody>
      </p:sp>
      <p:sp>
        <p:nvSpPr>
          <p:cNvPr id="4" name="Rectangle 3"/>
          <p:cNvSpPr/>
          <p:nvPr/>
        </p:nvSpPr>
        <p:spPr>
          <a:xfrm>
            <a:off x="539552" y="1652761"/>
            <a:ext cx="250031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3200" dirty="0"/>
              <a:t>Application</a:t>
            </a:r>
          </a:p>
        </p:txBody>
      </p:sp>
      <p:sp>
        <p:nvSpPr>
          <p:cNvPr id="5" name="Rectangle 4"/>
          <p:cNvSpPr/>
          <p:nvPr/>
        </p:nvSpPr>
        <p:spPr>
          <a:xfrm>
            <a:off x="3468489" y="1652761"/>
            <a:ext cx="250031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3200" dirty="0"/>
              <a:t>Application</a:t>
            </a:r>
          </a:p>
        </p:txBody>
      </p:sp>
      <p:sp>
        <p:nvSpPr>
          <p:cNvPr id="6" name="Rectangle 5"/>
          <p:cNvSpPr/>
          <p:nvPr/>
        </p:nvSpPr>
        <p:spPr>
          <a:xfrm>
            <a:off x="6325989" y="1652761"/>
            <a:ext cx="250031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3200" dirty="0"/>
              <a:t>Application</a:t>
            </a:r>
          </a:p>
        </p:txBody>
      </p:sp>
      <p:sp>
        <p:nvSpPr>
          <p:cNvPr id="7" name="Rectangle 6"/>
          <p:cNvSpPr/>
          <p:nvPr/>
        </p:nvSpPr>
        <p:spPr>
          <a:xfrm>
            <a:off x="2539802" y="3510136"/>
            <a:ext cx="40005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3200" dirty="0"/>
              <a:t>System call interface</a:t>
            </a:r>
          </a:p>
        </p:txBody>
      </p:sp>
      <p:sp>
        <p:nvSpPr>
          <p:cNvPr id="8" name="Rectangle 7"/>
          <p:cNvSpPr/>
          <p:nvPr/>
        </p:nvSpPr>
        <p:spPr>
          <a:xfrm>
            <a:off x="539552" y="4653136"/>
            <a:ext cx="8215312"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9" name="Rectangle 8"/>
          <p:cNvSpPr/>
          <p:nvPr/>
        </p:nvSpPr>
        <p:spPr>
          <a:xfrm>
            <a:off x="896739" y="4751561"/>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10" name="Rectangle 9"/>
          <p:cNvSpPr/>
          <p:nvPr/>
        </p:nvSpPr>
        <p:spPr>
          <a:xfrm>
            <a:off x="896739" y="5465936"/>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11" name="Rectangle 10"/>
          <p:cNvSpPr/>
          <p:nvPr/>
        </p:nvSpPr>
        <p:spPr>
          <a:xfrm>
            <a:off x="2396927" y="4751561"/>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12" name="Rectangle 11"/>
          <p:cNvSpPr/>
          <p:nvPr/>
        </p:nvSpPr>
        <p:spPr>
          <a:xfrm>
            <a:off x="2396927" y="5465936"/>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13" name="Rectangle 12"/>
          <p:cNvSpPr/>
          <p:nvPr/>
        </p:nvSpPr>
        <p:spPr>
          <a:xfrm>
            <a:off x="3825677" y="4751561"/>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14" name="Rectangle 13"/>
          <p:cNvSpPr/>
          <p:nvPr/>
        </p:nvSpPr>
        <p:spPr>
          <a:xfrm>
            <a:off x="3825677" y="5465936"/>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21" name="Rectangle 20"/>
          <p:cNvSpPr/>
          <p:nvPr/>
        </p:nvSpPr>
        <p:spPr>
          <a:xfrm>
            <a:off x="5325864" y="4751561"/>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22" name="Rectangle 21"/>
          <p:cNvSpPr/>
          <p:nvPr/>
        </p:nvSpPr>
        <p:spPr>
          <a:xfrm>
            <a:off x="5325864" y="5465936"/>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23" name="Rectangle 22"/>
          <p:cNvSpPr/>
          <p:nvPr/>
        </p:nvSpPr>
        <p:spPr>
          <a:xfrm>
            <a:off x="7040364" y="4751561"/>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sp>
        <p:nvSpPr>
          <p:cNvPr id="24" name="Rectangle 23"/>
          <p:cNvSpPr/>
          <p:nvPr/>
        </p:nvSpPr>
        <p:spPr>
          <a:xfrm>
            <a:off x="7040364" y="5465936"/>
            <a:ext cx="857250" cy="4730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sz="3200" dirty="0"/>
          </a:p>
        </p:txBody>
      </p:sp>
      <p:cxnSp>
        <p:nvCxnSpPr>
          <p:cNvPr id="26" name="Straight Connector 25"/>
          <p:cNvCxnSpPr/>
          <p:nvPr/>
        </p:nvCxnSpPr>
        <p:spPr>
          <a:xfrm>
            <a:off x="539552" y="3010073"/>
            <a:ext cx="7929562"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183239" y="2581448"/>
            <a:ext cx="1785938"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2000" dirty="0">
                <a:solidFill>
                  <a:schemeClr val="tx1"/>
                </a:solidFill>
              </a:rPr>
              <a:t>User space</a:t>
            </a:r>
          </a:p>
        </p:txBody>
      </p:sp>
      <p:sp>
        <p:nvSpPr>
          <p:cNvPr id="28" name="Rectangle 27"/>
          <p:cNvSpPr/>
          <p:nvPr/>
        </p:nvSpPr>
        <p:spPr>
          <a:xfrm>
            <a:off x="7183239" y="3152948"/>
            <a:ext cx="1785938"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2000" dirty="0">
                <a:solidFill>
                  <a:schemeClr val="tx1"/>
                </a:solidFill>
              </a:rPr>
              <a:t>Kernel space</a:t>
            </a:r>
          </a:p>
        </p:txBody>
      </p:sp>
      <p:sp>
        <p:nvSpPr>
          <p:cNvPr id="10261" name="TextBox 28"/>
          <p:cNvSpPr txBox="1">
            <a:spLocks noChangeArrowheads="1"/>
          </p:cNvSpPr>
          <p:nvPr/>
        </p:nvSpPr>
        <p:spPr bwMode="auto">
          <a:xfrm>
            <a:off x="428625" y="6072188"/>
            <a:ext cx="7286625" cy="369887"/>
          </a:xfrm>
          <a:prstGeom prst="rect">
            <a:avLst/>
          </a:prstGeom>
          <a:noFill/>
          <a:ln w="9525">
            <a:noFill/>
            <a:miter lim="800000"/>
            <a:headEnd/>
            <a:tailEnd/>
          </a:ln>
        </p:spPr>
        <p:txBody>
          <a:bodyPr>
            <a:spAutoFit/>
          </a:bodyPr>
          <a:lstStyle/>
          <a:p>
            <a:r>
              <a:rPr lang="en-US"/>
              <a:t>Kernel = software containing the core components of the OS</a:t>
            </a:r>
          </a:p>
        </p:txBody>
      </p:sp>
      <p:cxnSp>
        <p:nvCxnSpPr>
          <p:cNvPr id="31" name="Curved Connector 30"/>
          <p:cNvCxnSpPr>
            <a:stCxn id="4" idx="2"/>
          </p:cNvCxnSpPr>
          <p:nvPr/>
        </p:nvCxnSpPr>
        <p:spPr>
          <a:xfrm rot="16200000" flipH="1">
            <a:off x="1950045" y="2063130"/>
            <a:ext cx="1214437" cy="15367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6" idx="2"/>
          </p:cNvCxnSpPr>
          <p:nvPr/>
        </p:nvCxnSpPr>
        <p:spPr>
          <a:xfrm rot="5400000">
            <a:off x="6022777" y="1884536"/>
            <a:ext cx="1214437" cy="189388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5" idx="2"/>
            <a:endCxn id="7" idx="0"/>
          </p:cNvCxnSpPr>
          <p:nvPr/>
        </p:nvCxnSpPr>
        <p:spPr>
          <a:xfrm rot="5400000">
            <a:off x="3986808" y="2777505"/>
            <a:ext cx="1285875" cy="17938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a:endCxn id="9" idx="3"/>
          </p:cNvCxnSpPr>
          <p:nvPr/>
        </p:nvCxnSpPr>
        <p:spPr>
          <a:xfrm rot="10800000" flipV="1">
            <a:off x="1753989" y="4153073"/>
            <a:ext cx="2000250" cy="83502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7" idx="2"/>
            <a:endCxn id="22" idx="1"/>
          </p:cNvCxnSpPr>
          <p:nvPr/>
        </p:nvCxnSpPr>
        <p:spPr>
          <a:xfrm rot="16200000" flipH="1">
            <a:off x="4122539" y="4499149"/>
            <a:ext cx="1620837" cy="78581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a:endCxn id="23" idx="1"/>
          </p:cNvCxnSpPr>
          <p:nvPr/>
        </p:nvCxnSpPr>
        <p:spPr>
          <a:xfrm>
            <a:off x="6111677" y="4153073"/>
            <a:ext cx="928687" cy="83502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040364" y="4224511"/>
            <a:ext cx="1928813"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E" sz="2000" dirty="0">
                <a:solidFill>
                  <a:schemeClr val="tx1"/>
                </a:solidFill>
              </a:rPr>
              <a:t>OS components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lgn="l" eaLnBrk="1" hangingPunct="1"/>
            <a:r>
              <a:rPr lang="en-US" sz="3600"/>
              <a:t>Application software</a:t>
            </a:r>
            <a:br>
              <a:rPr lang="en-US" sz="3600"/>
            </a:br>
            <a:r>
              <a:rPr lang="en-US" sz="3200"/>
              <a:t>Multithreading</a:t>
            </a:r>
            <a:endParaRPr lang="en-IE" sz="3200"/>
          </a:p>
        </p:txBody>
      </p:sp>
      <p:sp>
        <p:nvSpPr>
          <p:cNvPr id="11267" name="Content Placeholder 2"/>
          <p:cNvSpPr>
            <a:spLocks noGrp="1"/>
          </p:cNvSpPr>
          <p:nvPr>
            <p:ph idx="1"/>
          </p:nvPr>
        </p:nvSpPr>
        <p:spPr>
          <a:xfrm>
            <a:off x="467544" y="1785938"/>
            <a:ext cx="8229600" cy="5072062"/>
          </a:xfrm>
        </p:spPr>
        <p:txBody>
          <a:bodyPr>
            <a:normAutofit/>
          </a:bodyPr>
          <a:lstStyle/>
          <a:p>
            <a:pPr eaLnBrk="1" hangingPunct="1"/>
            <a:r>
              <a:rPr lang="en-US" sz="2800" dirty="0"/>
              <a:t>More sophisticated applications also take advantage of </a:t>
            </a:r>
            <a:r>
              <a:rPr lang="en-US" sz="2800" i="1" dirty="0"/>
              <a:t>multithreading</a:t>
            </a:r>
            <a:r>
              <a:rPr lang="en-US" sz="2800" dirty="0"/>
              <a:t> features of 32 and 64 bit operating systems (e.g. Microsoft Windows, Linux, Sun Solaris, Mac OS-X etc.)</a:t>
            </a:r>
          </a:p>
          <a:p>
            <a:pPr eaLnBrk="1" hangingPunct="1"/>
            <a:r>
              <a:rPr lang="en-US" sz="2800" dirty="0"/>
              <a:t>Multithreading: an OS executing different threads of the program simultaneously. The program must be written such that the threads can run without </a:t>
            </a:r>
            <a:r>
              <a:rPr lang="en-IE" sz="2800" dirty="0"/>
              <a:t>interfering with each other.</a:t>
            </a:r>
            <a:endParaRPr lang="en-US" sz="2800" dirty="0"/>
          </a:p>
          <a:p>
            <a:pPr eaLnBrk="1" hangingPunct="1"/>
            <a:r>
              <a:rPr lang="en-US" sz="2800" dirty="0"/>
              <a:t>However, all this is operating system dependant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l" eaLnBrk="1" hangingPunct="1"/>
            <a:r>
              <a:rPr lang="en-US" sz="3600"/>
              <a:t>CLR and JVM</a:t>
            </a:r>
            <a:endParaRPr lang="en-IE" sz="3600"/>
          </a:p>
        </p:txBody>
      </p:sp>
      <p:sp>
        <p:nvSpPr>
          <p:cNvPr id="12291" name="Content Placeholder 2"/>
          <p:cNvSpPr>
            <a:spLocks noGrp="1"/>
          </p:cNvSpPr>
          <p:nvPr>
            <p:ph idx="1"/>
          </p:nvPr>
        </p:nvSpPr>
        <p:spPr>
          <a:xfrm>
            <a:off x="467544" y="1785938"/>
            <a:ext cx="8229600" cy="5072062"/>
          </a:xfrm>
        </p:spPr>
        <p:txBody>
          <a:bodyPr/>
          <a:lstStyle/>
          <a:p>
            <a:pPr eaLnBrk="1" hangingPunct="1"/>
            <a:r>
              <a:rPr lang="en-US" sz="2800" dirty="0"/>
              <a:t>By 2000, with the advent of the .NET and Java paradigms, applications became even further removed from hardware</a:t>
            </a:r>
          </a:p>
          <a:p>
            <a:pPr eaLnBrk="1" hangingPunct="1"/>
            <a:r>
              <a:rPr lang="en-US" sz="2800" dirty="0"/>
              <a:t>.NET’s Common Language Runtime (CLR) and the Java Virtual Machine (JVM) provide operating system and hardware access for Java and .NET application written for use on multiple platforms</a:t>
            </a:r>
          </a:p>
          <a:p>
            <a:pPr eaLnBrk="1" hangingPunct="1"/>
            <a:r>
              <a:rPr lang="en-US" sz="2800" dirty="0"/>
              <a:t>Note that .NET programs currently run only on Windows operating systems (2000, XP, ME, NT etc.)</a:t>
            </a:r>
            <a:endParaRPr lang="en-IE" sz="2800" dirty="0"/>
          </a:p>
          <a:p>
            <a:pPr eaLnBrk="1" hangingPunct="1"/>
            <a:endParaRPr lang="en-IE"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JAVA VM and CLR</a:t>
            </a:r>
          </a:p>
        </p:txBody>
      </p:sp>
      <p:pic>
        <p:nvPicPr>
          <p:cNvPr id="23554" name="Picture 2" descr="http://img.viralpatel.net/2008/12/java-program-execution.png"/>
          <p:cNvPicPr>
            <a:picLocks noChangeAspect="1" noChangeArrowheads="1"/>
          </p:cNvPicPr>
          <p:nvPr/>
        </p:nvPicPr>
        <p:blipFill>
          <a:blip r:embed="rId2" cstate="print"/>
          <a:srcRect/>
          <a:stretch>
            <a:fillRect/>
          </a:stretch>
        </p:blipFill>
        <p:spPr bwMode="auto">
          <a:xfrm>
            <a:off x="0" y="1916832"/>
            <a:ext cx="4032448" cy="3723955"/>
          </a:xfrm>
          <a:prstGeom prst="rect">
            <a:avLst/>
          </a:prstGeom>
          <a:noFill/>
        </p:spPr>
      </p:pic>
      <p:pic>
        <p:nvPicPr>
          <p:cNvPr id="23558" name="Picture 6" descr="http://2.bp.blogspot.com/-qi14_dPBZX0/TawvBclIRqI/AAAAAAAAABE/Kha3jjEfE0o/s1600/CLR1.jpg"/>
          <p:cNvPicPr>
            <a:picLocks noChangeAspect="1" noChangeArrowheads="1"/>
          </p:cNvPicPr>
          <p:nvPr/>
        </p:nvPicPr>
        <p:blipFill>
          <a:blip r:embed="rId3" cstate="print"/>
          <a:srcRect/>
          <a:stretch>
            <a:fillRect/>
          </a:stretch>
        </p:blipFill>
        <p:spPr bwMode="auto">
          <a:xfrm>
            <a:off x="4093660" y="1844824"/>
            <a:ext cx="4947978" cy="3744416"/>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Software Hierarchy</a:t>
            </a:r>
            <a:endParaRPr lang="en-IE"/>
          </a:p>
        </p:txBody>
      </p:sp>
      <p:sp>
        <p:nvSpPr>
          <p:cNvPr id="5" name="Isosceles Triangle 4"/>
          <p:cNvSpPr/>
          <p:nvPr/>
        </p:nvSpPr>
        <p:spPr>
          <a:xfrm flipV="1">
            <a:off x="1500188" y="1643063"/>
            <a:ext cx="5929312" cy="3643312"/>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E"/>
          </a:p>
        </p:txBody>
      </p:sp>
      <p:sp>
        <p:nvSpPr>
          <p:cNvPr id="14340" name="TextBox 5"/>
          <p:cNvSpPr txBox="1">
            <a:spLocks noChangeArrowheads="1"/>
          </p:cNvSpPr>
          <p:nvPr/>
        </p:nvSpPr>
        <p:spPr bwMode="auto">
          <a:xfrm>
            <a:off x="1714500" y="1643063"/>
            <a:ext cx="5643563" cy="584200"/>
          </a:xfrm>
          <a:prstGeom prst="rect">
            <a:avLst/>
          </a:prstGeom>
          <a:noFill/>
          <a:ln w="9525">
            <a:noFill/>
            <a:miter lim="800000"/>
            <a:headEnd/>
            <a:tailEnd/>
          </a:ln>
        </p:spPr>
        <p:txBody>
          <a:bodyPr>
            <a:spAutoFit/>
          </a:bodyPr>
          <a:lstStyle/>
          <a:p>
            <a:pPr algn="ctr">
              <a:defRPr/>
            </a:pPr>
            <a:r>
              <a:rPr lang="en-IE" sz="3200" dirty="0">
                <a:solidFill>
                  <a:schemeClr val="bg1">
                    <a:lumMod val="95000"/>
                  </a:schemeClr>
                </a:solidFill>
                <a:latin typeface="Calibri" pitchFamily="34" charset="0"/>
              </a:rPr>
              <a:t>Application software</a:t>
            </a:r>
          </a:p>
        </p:txBody>
      </p:sp>
      <p:sp>
        <p:nvSpPr>
          <p:cNvPr id="13317" name="TextBox 6"/>
          <p:cNvSpPr txBox="1">
            <a:spLocks noChangeArrowheads="1"/>
          </p:cNvSpPr>
          <p:nvPr/>
        </p:nvSpPr>
        <p:spPr bwMode="auto">
          <a:xfrm>
            <a:off x="1643063" y="2643188"/>
            <a:ext cx="5643562" cy="708025"/>
          </a:xfrm>
          <a:prstGeom prst="rect">
            <a:avLst/>
          </a:prstGeom>
          <a:noFill/>
          <a:ln w="9525">
            <a:noFill/>
            <a:miter lim="800000"/>
            <a:headEnd/>
            <a:tailEnd/>
          </a:ln>
        </p:spPr>
        <p:txBody>
          <a:bodyPr>
            <a:spAutoFit/>
          </a:bodyPr>
          <a:lstStyle/>
          <a:p>
            <a:pPr algn="ctr"/>
            <a:r>
              <a:rPr lang="en-IE" sz="4000" b="1">
                <a:solidFill>
                  <a:schemeClr val="bg1"/>
                </a:solidFill>
                <a:latin typeface="Calibri" pitchFamily="34" charset="0"/>
              </a:rPr>
              <a:t>System software</a:t>
            </a:r>
          </a:p>
        </p:txBody>
      </p:sp>
      <p:sp>
        <p:nvSpPr>
          <p:cNvPr id="14342" name="TextBox 7"/>
          <p:cNvSpPr txBox="1">
            <a:spLocks noChangeArrowheads="1"/>
          </p:cNvSpPr>
          <p:nvPr/>
        </p:nvSpPr>
        <p:spPr bwMode="auto">
          <a:xfrm>
            <a:off x="1714500" y="3643313"/>
            <a:ext cx="5643563" cy="584200"/>
          </a:xfrm>
          <a:prstGeom prst="rect">
            <a:avLst/>
          </a:prstGeom>
          <a:noFill/>
          <a:ln w="9525">
            <a:noFill/>
            <a:miter lim="800000"/>
            <a:headEnd/>
            <a:tailEnd/>
          </a:ln>
        </p:spPr>
        <p:txBody>
          <a:bodyPr>
            <a:spAutoFit/>
          </a:bodyPr>
          <a:lstStyle/>
          <a:p>
            <a:pPr algn="ctr">
              <a:defRPr/>
            </a:pPr>
            <a:r>
              <a:rPr lang="en-IE" sz="3200">
                <a:solidFill>
                  <a:schemeClr val="bg1">
                    <a:lumMod val="95000"/>
                  </a:schemeClr>
                </a:solidFill>
                <a:latin typeface="Calibri" pitchFamily="34" charset="0"/>
              </a:rPr>
              <a:t>Firmware</a:t>
            </a:r>
          </a:p>
        </p:txBody>
      </p:sp>
      <p:sp>
        <p:nvSpPr>
          <p:cNvPr id="9" name="TextBox 8"/>
          <p:cNvSpPr txBox="1"/>
          <p:nvPr/>
        </p:nvSpPr>
        <p:spPr>
          <a:xfrm>
            <a:off x="1643063" y="5332413"/>
            <a:ext cx="5643562"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ctr" fontAlgn="auto">
              <a:spcBef>
                <a:spcPts val="0"/>
              </a:spcBef>
              <a:spcAft>
                <a:spcPts val="0"/>
              </a:spcAft>
              <a:defRPr/>
            </a:pPr>
            <a:r>
              <a:rPr lang="en-IE" sz="3200" dirty="0"/>
              <a:t>Hardware</a:t>
            </a:r>
          </a:p>
          <a:p>
            <a:pPr algn="ctr" fontAlgn="auto">
              <a:spcBef>
                <a:spcPts val="0"/>
              </a:spcBef>
              <a:spcAft>
                <a:spcPts val="0"/>
              </a:spcAft>
              <a:defRPr/>
            </a:pPr>
            <a:r>
              <a:rPr lang="en-IE" sz="2400" i="1" dirty="0"/>
              <a:t>Computer Logic Circuits</a:t>
            </a:r>
          </a:p>
        </p:txBody>
      </p:sp>
      <p:cxnSp>
        <p:nvCxnSpPr>
          <p:cNvPr id="13" name="Straight Connector 12"/>
          <p:cNvCxnSpPr/>
          <p:nvPr/>
        </p:nvCxnSpPr>
        <p:spPr>
          <a:xfrm>
            <a:off x="3214688" y="2541588"/>
            <a:ext cx="271462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14688" y="3500438"/>
            <a:ext cx="271462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l" eaLnBrk="1" hangingPunct="1"/>
            <a:r>
              <a:rPr lang="en-US" sz="3600"/>
              <a:t>System Software </a:t>
            </a:r>
            <a:br>
              <a:rPr lang="en-US" sz="3200"/>
            </a:br>
            <a:r>
              <a:rPr lang="en-US" sz="3200"/>
              <a:t>- What is an Operating System? (1)</a:t>
            </a:r>
            <a:endParaRPr lang="en-IE" sz="3200"/>
          </a:p>
        </p:txBody>
      </p:sp>
      <p:sp>
        <p:nvSpPr>
          <p:cNvPr id="14339" name="Content Placeholder 2"/>
          <p:cNvSpPr>
            <a:spLocks noGrp="1"/>
          </p:cNvSpPr>
          <p:nvPr>
            <p:ph idx="1"/>
          </p:nvPr>
        </p:nvSpPr>
        <p:spPr>
          <a:xfrm>
            <a:off x="457200" y="1556792"/>
            <a:ext cx="8229600" cy="5015458"/>
          </a:xfrm>
        </p:spPr>
        <p:txBody>
          <a:bodyPr>
            <a:noAutofit/>
          </a:bodyPr>
          <a:lstStyle/>
          <a:p>
            <a:pPr eaLnBrk="1" hangingPunct="1"/>
            <a:r>
              <a:rPr lang="en-US" sz="2800" dirty="0"/>
              <a:t>An operating system (OS) is a program that </a:t>
            </a:r>
          </a:p>
          <a:p>
            <a:pPr lvl="1" eaLnBrk="1" hangingPunct="1"/>
            <a:r>
              <a:rPr lang="en-US" sz="2400" dirty="0"/>
              <a:t>controls  the execution of application programs, and</a:t>
            </a:r>
          </a:p>
          <a:p>
            <a:pPr lvl="1" eaLnBrk="1" hangingPunct="1"/>
            <a:r>
              <a:rPr lang="en-US" sz="2400" dirty="0"/>
              <a:t>manages hardware resources </a:t>
            </a:r>
          </a:p>
          <a:p>
            <a:pPr eaLnBrk="1" hangingPunct="1"/>
            <a:r>
              <a:rPr lang="en-US" sz="2800" dirty="0"/>
              <a:t>It is implemented as a layer of software that takes care of technical aspects of a computer's operation. </a:t>
            </a:r>
          </a:p>
          <a:p>
            <a:pPr eaLnBrk="1" hangingPunct="1"/>
            <a:r>
              <a:rPr lang="en-US" sz="2800" dirty="0"/>
              <a:t>It hides low-level details of specific hardware platforms and provides required functionality to users and applications </a:t>
            </a:r>
          </a:p>
          <a:p>
            <a:pPr eaLnBrk="1" hangingPunct="1"/>
            <a:r>
              <a:rPr lang="en-US" sz="2800" dirty="0"/>
              <a:t>Prevents concurrently running applications from interfering with each other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1600200"/>
            <a:ext cx="8472488" cy="4900613"/>
          </a:xfrm>
        </p:spPr>
        <p:txBody>
          <a:bodyPr/>
          <a:lstStyle/>
          <a:p>
            <a:pPr eaLnBrk="1" hangingPunct="1"/>
            <a:r>
              <a:rPr lang="en-US" sz="2400" dirty="0"/>
              <a:t>Since the OS controls a computer, all requests to use its resources and devices need to go through the OS. </a:t>
            </a:r>
          </a:p>
          <a:p>
            <a:pPr eaLnBrk="1" hangingPunct="1"/>
            <a:r>
              <a:rPr lang="en-US" sz="2400" dirty="0"/>
              <a:t>An OS therefore </a:t>
            </a:r>
            <a:r>
              <a:rPr lang="en-US" sz="2400" b="1" dirty="0"/>
              <a:t>provides </a:t>
            </a:r>
            <a:r>
              <a:rPr lang="en-US" sz="2400" b="1" i="1" dirty="0"/>
              <a:t>legal entry points</a:t>
            </a:r>
            <a:r>
              <a:rPr lang="en-US" sz="2400" b="1" dirty="0"/>
              <a:t> </a:t>
            </a:r>
            <a:r>
              <a:rPr lang="en-US" sz="2400" dirty="0"/>
              <a:t>into its code via the API for performing basic operations like writing to devices. </a:t>
            </a:r>
          </a:p>
          <a:p>
            <a:pPr eaLnBrk="1" hangingPunct="1"/>
            <a:r>
              <a:rPr lang="en-US" sz="2400" dirty="0"/>
              <a:t>Operating systems are classified by both </a:t>
            </a:r>
          </a:p>
          <a:p>
            <a:pPr lvl="1" eaLnBrk="1" hangingPunct="1"/>
            <a:r>
              <a:rPr lang="en-US" sz="2000" dirty="0"/>
              <a:t>how many </a:t>
            </a:r>
            <a:r>
              <a:rPr lang="en-US" sz="2000" b="1" dirty="0"/>
              <a:t>tasks</a:t>
            </a:r>
            <a:r>
              <a:rPr lang="en-US" sz="2000" dirty="0"/>
              <a:t> they can perform simultaneously i.e. </a:t>
            </a:r>
            <a:r>
              <a:rPr lang="en-US" sz="2000" i="1" dirty="0"/>
              <a:t>single-task</a:t>
            </a:r>
            <a:r>
              <a:rPr lang="en-US" sz="2000" dirty="0"/>
              <a:t> or </a:t>
            </a:r>
            <a:r>
              <a:rPr lang="en-US" sz="2000" i="1" dirty="0"/>
              <a:t>multitasking</a:t>
            </a:r>
            <a:r>
              <a:rPr lang="en-US" sz="2000" dirty="0"/>
              <a:t>; </a:t>
            </a:r>
          </a:p>
          <a:p>
            <a:pPr lvl="1" eaLnBrk="1" hangingPunct="1">
              <a:buFont typeface="Arial" charset="0"/>
              <a:buNone/>
            </a:pPr>
            <a:r>
              <a:rPr lang="en-US" sz="2000" dirty="0"/>
              <a:t>and by </a:t>
            </a:r>
          </a:p>
          <a:p>
            <a:pPr lvl="1" eaLnBrk="1" hangingPunct="1"/>
            <a:r>
              <a:rPr lang="en-US" sz="2000" dirty="0"/>
              <a:t>how many </a:t>
            </a:r>
            <a:r>
              <a:rPr lang="en-US" sz="2000" b="1" dirty="0"/>
              <a:t>users</a:t>
            </a:r>
            <a:r>
              <a:rPr lang="en-US" sz="2000" dirty="0"/>
              <a:t> can be using the system at any one time i.e.  </a:t>
            </a:r>
            <a:r>
              <a:rPr lang="en-US" sz="2000" i="1" dirty="0"/>
              <a:t>single-user</a:t>
            </a:r>
            <a:r>
              <a:rPr lang="en-US" sz="2000" dirty="0"/>
              <a:t> or </a:t>
            </a:r>
            <a:r>
              <a:rPr lang="en-US" sz="2000" i="1" dirty="0"/>
              <a:t>multi-user</a:t>
            </a:r>
            <a:endParaRPr lang="en-US" sz="2000" dirty="0"/>
          </a:p>
          <a:p>
            <a:pPr eaLnBrk="1" hangingPunct="1"/>
            <a:r>
              <a:rPr lang="en-US" sz="2400" dirty="0"/>
              <a:t>However, </a:t>
            </a:r>
            <a:r>
              <a:rPr lang="en-US" sz="2400" i="1" dirty="0"/>
              <a:t>multi-user</a:t>
            </a:r>
            <a:r>
              <a:rPr lang="en-US" sz="2400" dirty="0"/>
              <a:t> system also </a:t>
            </a:r>
            <a:r>
              <a:rPr lang="en-US" sz="2400" i="1" dirty="0"/>
              <a:t>multitask</a:t>
            </a:r>
            <a:endParaRPr lang="en-US" sz="2400" dirty="0"/>
          </a:p>
        </p:txBody>
      </p:sp>
      <p:sp>
        <p:nvSpPr>
          <p:cNvPr id="15363" name="Title 1"/>
          <p:cNvSpPr>
            <a:spLocks noGrp="1"/>
          </p:cNvSpPr>
          <p:nvPr>
            <p:ph type="title"/>
          </p:nvPr>
        </p:nvSpPr>
        <p:spPr/>
        <p:txBody>
          <a:bodyPr>
            <a:normAutofit fontScale="90000"/>
          </a:bodyPr>
          <a:lstStyle/>
          <a:p>
            <a:pPr algn="l" eaLnBrk="1" hangingPunct="1"/>
            <a:r>
              <a:rPr lang="en-US" sz="4000"/>
              <a:t>System Software </a:t>
            </a:r>
            <a:br>
              <a:rPr lang="en-US" sz="3600"/>
            </a:br>
            <a:r>
              <a:rPr lang="en-US" sz="3600"/>
              <a:t>- What is an Operating System? (2)</a:t>
            </a:r>
            <a:endParaRPr lang="en-IE" sz="3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sz="2800" dirty="0"/>
              <a:t>Operating systems have several key elements:</a:t>
            </a:r>
          </a:p>
          <a:p>
            <a:pPr marL="971550" lvl="1" indent="-571500">
              <a:buFont typeface="+mj-lt"/>
              <a:buAutoNum type="romanUcPeriod"/>
              <a:defRPr/>
            </a:pPr>
            <a:r>
              <a:rPr lang="en-US" sz="2400" dirty="0"/>
              <a:t>a </a:t>
            </a:r>
            <a:r>
              <a:rPr lang="en-US" sz="2400" b="1" i="1" dirty="0"/>
              <a:t>technical layer of software</a:t>
            </a:r>
            <a:r>
              <a:rPr lang="en-US" sz="2400" b="1" dirty="0"/>
              <a:t> </a:t>
            </a:r>
            <a:r>
              <a:rPr lang="en-US" sz="2400" dirty="0"/>
              <a:t>for controlling the hardware of the computer, like the CPU, memory, disk drives, the keyboard and the video screen.  </a:t>
            </a:r>
          </a:p>
          <a:p>
            <a:pPr marL="971550" lvl="1" indent="-571500">
              <a:buFont typeface="+mj-lt"/>
              <a:buAutoNum type="romanUcPeriod"/>
              <a:defRPr/>
            </a:pPr>
            <a:r>
              <a:rPr lang="en-US" sz="2400" dirty="0"/>
              <a:t>a </a:t>
            </a:r>
            <a:r>
              <a:rPr lang="en-US" sz="2400" b="1" i="1" dirty="0" err="1"/>
              <a:t>filesystem</a:t>
            </a:r>
            <a:r>
              <a:rPr lang="en-US" sz="2400" dirty="0"/>
              <a:t> which provides a way of organizing files logically, and </a:t>
            </a:r>
          </a:p>
          <a:p>
            <a:pPr marL="971550" lvl="1" indent="-571500">
              <a:buFont typeface="+mj-lt"/>
              <a:buAutoNum type="romanUcPeriod"/>
              <a:defRPr/>
            </a:pPr>
            <a:r>
              <a:rPr lang="en-US" sz="2400" dirty="0"/>
              <a:t>a simple </a:t>
            </a:r>
            <a:r>
              <a:rPr lang="en-US" sz="2400" b="1" i="1" dirty="0"/>
              <a:t>command language</a:t>
            </a:r>
            <a:r>
              <a:rPr lang="en-US" sz="2400" b="1" dirty="0"/>
              <a:t> </a:t>
            </a:r>
            <a:r>
              <a:rPr lang="en-US" sz="2400" dirty="0"/>
              <a:t>or graphical user interface that enables users to run applications and manipulate files</a:t>
            </a:r>
          </a:p>
          <a:p>
            <a:pPr marL="571500" indent="-571500" eaLnBrk="1" fontAlgn="auto" hangingPunct="1">
              <a:spcAft>
                <a:spcPts val="0"/>
              </a:spcAft>
              <a:buFont typeface="Arial" pitchFamily="34" charset="0"/>
              <a:buChar char="•"/>
              <a:defRPr/>
            </a:pPr>
            <a:r>
              <a:rPr lang="en-US" sz="2800" dirty="0"/>
              <a:t>Some operating systems also provide Internet browsers, administration tools, text editors, compilers, debuggers and a variety of other utilities</a:t>
            </a:r>
          </a:p>
        </p:txBody>
      </p:sp>
      <p:sp>
        <p:nvSpPr>
          <p:cNvPr id="18435" name="Title 1"/>
          <p:cNvSpPr>
            <a:spLocks noGrp="1"/>
          </p:cNvSpPr>
          <p:nvPr>
            <p:ph type="title"/>
          </p:nvPr>
        </p:nvSpPr>
        <p:spPr/>
        <p:txBody>
          <a:bodyPr/>
          <a:lstStyle/>
          <a:p>
            <a:pPr algn="l" eaLnBrk="1" hangingPunct="1"/>
            <a:r>
              <a:rPr lang="en-US" sz="3600"/>
              <a:t>Key elements of an Operating System</a:t>
            </a:r>
            <a:endParaRPr lang="en-IE" sz="3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l" eaLnBrk="1" hangingPunct="1"/>
            <a:r>
              <a:rPr lang="en-US" sz="3600"/>
              <a:t>Operating Systems </a:t>
            </a:r>
            <a:br>
              <a:rPr lang="en-US" sz="3600"/>
            </a:br>
            <a:r>
              <a:rPr lang="en-IE" sz="3200"/>
              <a:t>Threads (1)</a:t>
            </a:r>
          </a:p>
        </p:txBody>
      </p:sp>
      <p:sp>
        <p:nvSpPr>
          <p:cNvPr id="20483" name="Content Placeholder 2"/>
          <p:cNvSpPr>
            <a:spLocks noGrp="1"/>
          </p:cNvSpPr>
          <p:nvPr>
            <p:ph idx="1"/>
          </p:nvPr>
        </p:nvSpPr>
        <p:spPr>
          <a:xfrm>
            <a:off x="457200" y="1556792"/>
            <a:ext cx="8229600" cy="5086896"/>
          </a:xfrm>
        </p:spPr>
        <p:txBody>
          <a:bodyPr/>
          <a:lstStyle/>
          <a:p>
            <a:pPr eaLnBrk="1" hangingPunct="1">
              <a:defRPr/>
            </a:pPr>
            <a:r>
              <a:rPr lang="en-US" sz="2400" dirty="0"/>
              <a:t>Thread  = </a:t>
            </a:r>
          </a:p>
          <a:p>
            <a:pPr lvl="1" eaLnBrk="1" hangingPunct="1">
              <a:defRPr/>
            </a:pPr>
            <a:r>
              <a:rPr lang="en-US" sz="2200" dirty="0"/>
              <a:t>Fundamental unit of program execution in modern OS</a:t>
            </a:r>
          </a:p>
          <a:p>
            <a:pPr lvl="1" eaLnBrk="1" hangingPunct="1">
              <a:defRPr/>
            </a:pPr>
            <a:r>
              <a:rPr lang="en-US" sz="2200" dirty="0"/>
              <a:t>Independently executable stream of instructions</a:t>
            </a:r>
          </a:p>
          <a:p>
            <a:pPr eaLnBrk="1" hangingPunct="1">
              <a:defRPr/>
            </a:pPr>
            <a:r>
              <a:rPr lang="en-US" sz="2400" dirty="0"/>
              <a:t>Threads are </a:t>
            </a:r>
          </a:p>
          <a:p>
            <a:pPr marL="914400" lvl="1" indent="-514350" eaLnBrk="1" hangingPunct="1">
              <a:buFont typeface="Calibri" pitchFamily="34" charset="0"/>
              <a:buAutoNum type="alphaLcParenR"/>
              <a:defRPr/>
            </a:pPr>
            <a:r>
              <a:rPr lang="en-US" sz="2200" dirty="0"/>
              <a:t>logical sub-units of programs </a:t>
            </a:r>
          </a:p>
          <a:p>
            <a:pPr marL="914400" lvl="1" indent="-514350" eaLnBrk="1" hangingPunct="1">
              <a:buFont typeface="Calibri" pitchFamily="34" charset="0"/>
              <a:buAutoNum type="alphaLcParenR"/>
              <a:defRPr/>
            </a:pPr>
            <a:r>
              <a:rPr lang="en-US" sz="2200" dirty="0"/>
              <a:t>well-bounded classes</a:t>
            </a:r>
          </a:p>
          <a:p>
            <a:pPr marL="914400" lvl="1" indent="-514350" eaLnBrk="1" hangingPunct="1">
              <a:buFont typeface="Calibri" pitchFamily="34" charset="0"/>
              <a:buAutoNum type="alphaLcParenR"/>
              <a:defRPr/>
            </a:pPr>
            <a:r>
              <a:rPr lang="en-US" sz="2200" dirty="0"/>
              <a:t>objects or modules that can be scheduled for CPU access</a:t>
            </a:r>
          </a:p>
          <a:p>
            <a:pPr eaLnBrk="1" hangingPunct="1">
              <a:defRPr/>
            </a:pPr>
            <a:r>
              <a:rPr lang="en-US" sz="2400" dirty="0"/>
              <a:t>Benefits</a:t>
            </a:r>
          </a:p>
          <a:p>
            <a:pPr lvl="1" eaLnBrk="1" hangingPunct="1">
              <a:defRPr/>
            </a:pPr>
            <a:r>
              <a:rPr lang="en-US" sz="2200" dirty="0"/>
              <a:t>Help reduce the memory management overhead for OSs</a:t>
            </a:r>
          </a:p>
          <a:p>
            <a:pPr lvl="1" eaLnBrk="1" hangingPunct="1">
              <a:defRPr/>
            </a:pPr>
            <a:r>
              <a:rPr lang="en-US" sz="2200" dirty="0"/>
              <a:t>Speed up OS and application performance</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l" eaLnBrk="1" hangingPunct="1"/>
            <a:r>
              <a:rPr lang="en-US" sz="3600"/>
              <a:t>Operating Systems </a:t>
            </a:r>
            <a:br>
              <a:rPr lang="en-US" sz="3600"/>
            </a:br>
            <a:r>
              <a:rPr lang="en-IE" sz="3200"/>
              <a:t>Threads (2)</a:t>
            </a:r>
          </a:p>
        </p:txBody>
      </p:sp>
      <p:sp>
        <p:nvSpPr>
          <p:cNvPr id="20483" name="Content Placeholder 2"/>
          <p:cNvSpPr>
            <a:spLocks noGrp="1"/>
          </p:cNvSpPr>
          <p:nvPr>
            <p:ph idx="1"/>
          </p:nvPr>
        </p:nvSpPr>
        <p:spPr>
          <a:xfrm>
            <a:off x="457200" y="1611014"/>
            <a:ext cx="8229600" cy="5214938"/>
          </a:xfrm>
        </p:spPr>
        <p:txBody>
          <a:bodyPr/>
          <a:lstStyle/>
          <a:p>
            <a:pPr eaLnBrk="1" hangingPunct="1"/>
            <a:r>
              <a:rPr lang="en-US" sz="2200" dirty="0"/>
              <a:t>Threads come in to their own in </a:t>
            </a:r>
            <a:r>
              <a:rPr lang="en-US" sz="2200" i="1" dirty="0"/>
              <a:t>multiprocessing</a:t>
            </a:r>
            <a:r>
              <a:rPr lang="en-US" sz="2200" dirty="0"/>
              <a:t> systems, which are based on computers with 2 or more CPUs. </a:t>
            </a:r>
          </a:p>
          <a:p>
            <a:pPr eaLnBrk="1" hangingPunct="1"/>
            <a:r>
              <a:rPr lang="en-US" sz="2200" dirty="0"/>
              <a:t>In such systems both the CPUs and the host OS have to be configured to support multiple CPU use by applications.</a:t>
            </a:r>
          </a:p>
          <a:p>
            <a:pPr eaLnBrk="1" hangingPunct="1"/>
            <a:r>
              <a:rPr lang="en-US" sz="2200" dirty="0"/>
              <a:t>E.g. Windows employs Symmetric Multiprocessing (SMP)</a:t>
            </a:r>
          </a:p>
          <a:p>
            <a:pPr lvl="1"/>
            <a:r>
              <a:rPr lang="en-IE" sz="2000" dirty="0"/>
              <a:t>Multiple identical processors connect to a single shared main memory</a:t>
            </a:r>
          </a:p>
          <a:p>
            <a:pPr lvl="1"/>
            <a:r>
              <a:rPr lang="en-IE" sz="2000" dirty="0"/>
              <a:t>Most common multiprocessor systems today use an SMP architecture</a:t>
            </a:r>
          </a:p>
          <a:p>
            <a:pPr lvl="1"/>
            <a:r>
              <a:rPr lang="en-IE" sz="2000" dirty="0"/>
              <a:t>With multi-core processors, SMP treats the cores as separate processors</a:t>
            </a:r>
          </a:p>
          <a:p>
            <a:pPr lvl="1"/>
            <a:r>
              <a:rPr lang="en-IE" sz="2000" dirty="0"/>
              <a:t>Workload balancing</a:t>
            </a:r>
            <a:endParaRPr lang="en-US" sz="2000" dirty="0"/>
          </a:p>
          <a:p>
            <a:pPr eaLnBrk="1" hangingPunct="1"/>
            <a:r>
              <a:rPr lang="en-US" sz="2200" b="1" dirty="0"/>
              <a:t>Multithreading</a:t>
            </a:r>
            <a:r>
              <a:rPr lang="en-US" sz="2200" dirty="0"/>
              <a:t> = an OS executing different threads of the program simultaneously. The program must be written such that the threads can run without </a:t>
            </a:r>
            <a:r>
              <a:rPr lang="en-IE" sz="2200" dirty="0"/>
              <a:t>interfering with each other.</a:t>
            </a:r>
            <a:endParaRPr lang="en-US" sz="22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65138" y="476672"/>
            <a:ext cx="8229600" cy="636587"/>
          </a:xfrm>
        </p:spPr>
        <p:txBody>
          <a:bodyPr>
            <a:normAutofit fontScale="90000"/>
          </a:bodyPr>
          <a:lstStyle/>
          <a:p>
            <a:pPr>
              <a:defRPr/>
            </a:pPr>
            <a:r>
              <a:rPr lang="en-US" altLang="en-US"/>
              <a:t>Computer System Architecture</a:t>
            </a:r>
          </a:p>
        </p:txBody>
      </p:sp>
      <p:pic>
        <p:nvPicPr>
          <p:cNvPr id="18435" name="Picture 5" descr="https://encrypted-tbn1.gstatic.com/images?q=tbn:ANd9GcT7Fwt7mkmt1y0scb06dSnMuk4HSt2TRSmOAWydj-OACCYPzkSC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09850"/>
            <a:ext cx="46482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7" descr="http://anupkumarchaturvedi.com/0001_3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011613"/>
            <a:ext cx="3665538"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512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algn="l" eaLnBrk="1" hangingPunct="1"/>
            <a:r>
              <a:rPr lang="en-US" sz="3600" dirty="0"/>
              <a:t>Overview of the basic functions of an OS</a:t>
            </a:r>
            <a:endParaRPr lang="en-IE" sz="3600" dirty="0"/>
          </a:p>
        </p:txBody>
      </p:sp>
      <p:sp>
        <p:nvSpPr>
          <p:cNvPr id="21507" name="Content Placeholder 2"/>
          <p:cNvSpPr>
            <a:spLocks noGrp="1"/>
          </p:cNvSpPr>
          <p:nvPr>
            <p:ph idx="1"/>
          </p:nvPr>
        </p:nvSpPr>
        <p:spPr>
          <a:xfrm>
            <a:off x="457200" y="1916832"/>
            <a:ext cx="8229600" cy="4525963"/>
          </a:xfrm>
        </p:spPr>
        <p:txBody>
          <a:bodyPr/>
          <a:lstStyle/>
          <a:p>
            <a:pPr eaLnBrk="1" hangingPunct="1"/>
            <a:r>
              <a:rPr lang="en-US" sz="2400" dirty="0"/>
              <a:t>At its most fundamental an OS provides support for </a:t>
            </a:r>
          </a:p>
          <a:p>
            <a:pPr lvl="1" eaLnBrk="1" hangingPunct="1"/>
            <a:r>
              <a:rPr lang="en-US" sz="2000" dirty="0"/>
              <a:t>Hardware or I/O management</a:t>
            </a:r>
          </a:p>
          <a:p>
            <a:pPr lvl="1" eaLnBrk="1" hangingPunct="1"/>
            <a:r>
              <a:rPr lang="en-US" sz="2000" dirty="0"/>
              <a:t>process or application management</a:t>
            </a:r>
          </a:p>
          <a:p>
            <a:pPr lvl="1" eaLnBrk="1" hangingPunct="1"/>
            <a:r>
              <a:rPr lang="en-US" sz="2000" dirty="0"/>
              <a:t>file management</a:t>
            </a:r>
          </a:p>
          <a:p>
            <a:pPr lvl="1" eaLnBrk="1" hangingPunct="1"/>
            <a:r>
              <a:rPr lang="en-US" sz="2000" dirty="0"/>
              <a:t>memory management</a:t>
            </a:r>
          </a:p>
          <a:p>
            <a:pPr eaLnBrk="1" hangingPunct="1"/>
            <a:r>
              <a:rPr lang="en-US" sz="2400" dirty="0"/>
              <a:t>We will deal with these topics in some detail later on.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l" eaLnBrk="1" hangingPunct="1"/>
            <a:r>
              <a:rPr lang="en-US" sz="3600"/>
              <a:t>OS core components</a:t>
            </a:r>
            <a:endParaRPr lang="en-IE" sz="3600"/>
          </a:p>
        </p:txBody>
      </p:sp>
      <p:sp>
        <p:nvSpPr>
          <p:cNvPr id="22532" name="Content Placeholder 2"/>
          <p:cNvSpPr>
            <a:spLocks noGrp="1"/>
          </p:cNvSpPr>
          <p:nvPr>
            <p:ph idx="1"/>
          </p:nvPr>
        </p:nvSpPr>
        <p:spPr/>
        <p:txBody>
          <a:bodyPr/>
          <a:lstStyle/>
          <a:p>
            <a:pPr eaLnBrk="1" hangingPunct="1">
              <a:buFont typeface="Arial" charset="0"/>
              <a:buNone/>
            </a:pPr>
            <a:r>
              <a:rPr lang="en-US" sz="2800" b="1" dirty="0"/>
              <a:t>Typical OS core components include</a:t>
            </a:r>
          </a:p>
          <a:p>
            <a:pPr eaLnBrk="1" hangingPunct="1"/>
            <a:r>
              <a:rPr lang="en-US" sz="2200" b="1" dirty="0"/>
              <a:t>Process scheduler</a:t>
            </a:r>
            <a:r>
              <a:rPr lang="en-US" sz="2200" dirty="0"/>
              <a:t>: determines when a process executes on a processor and for how long</a:t>
            </a:r>
          </a:p>
          <a:p>
            <a:pPr eaLnBrk="1" hangingPunct="1"/>
            <a:r>
              <a:rPr lang="en-US" sz="2200" b="1" dirty="0"/>
              <a:t>Memory manager</a:t>
            </a:r>
            <a:r>
              <a:rPr lang="en-US" sz="2200" dirty="0"/>
              <a:t>: determines how memory is allocated to processes  and what to do when memory becomes full</a:t>
            </a:r>
          </a:p>
          <a:p>
            <a:pPr eaLnBrk="1" hangingPunct="1"/>
            <a:r>
              <a:rPr lang="en-US" sz="2200" b="1" dirty="0"/>
              <a:t>I/O manager</a:t>
            </a:r>
            <a:r>
              <a:rPr lang="en-US" sz="2200" dirty="0"/>
              <a:t>:  deals with input &amp; output requests from and to hardware devices</a:t>
            </a:r>
          </a:p>
          <a:p>
            <a:pPr eaLnBrk="1" hangingPunct="1"/>
            <a:r>
              <a:rPr lang="en-US" sz="2200" b="1" dirty="0"/>
              <a:t>Inter-Process Communication (IPC) manager</a:t>
            </a:r>
            <a:r>
              <a:rPr lang="en-US" sz="2200" dirty="0"/>
              <a:t>: manages how processes communicate with each other</a:t>
            </a:r>
          </a:p>
          <a:p>
            <a:pPr eaLnBrk="1" hangingPunct="1"/>
            <a:r>
              <a:rPr lang="en-US" sz="2200" b="1" dirty="0"/>
              <a:t>File system manager</a:t>
            </a:r>
            <a:r>
              <a:rPr lang="en-US" sz="2200" dirty="0"/>
              <a:t>: organizes data on storage devices and provides an interface for accessing data on those devices   </a:t>
            </a:r>
          </a:p>
          <a:p>
            <a:pPr eaLnBrk="1" hangingPunct="1"/>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l" eaLnBrk="1" hangingPunct="1"/>
            <a:r>
              <a:rPr lang="en-IE" sz="3600"/>
              <a:t>CLR and JVM</a:t>
            </a:r>
          </a:p>
        </p:txBody>
      </p:sp>
      <p:sp>
        <p:nvSpPr>
          <p:cNvPr id="23555" name="Content Placeholder 2"/>
          <p:cNvSpPr>
            <a:spLocks noGrp="1"/>
          </p:cNvSpPr>
          <p:nvPr>
            <p:ph idx="1"/>
          </p:nvPr>
        </p:nvSpPr>
        <p:spPr/>
        <p:txBody>
          <a:bodyPr/>
          <a:lstStyle/>
          <a:p>
            <a:pPr eaLnBrk="1" hangingPunct="1"/>
            <a:r>
              <a:rPr lang="en-US" sz="2400"/>
              <a:t>From OS perspective, Microsoft’s .NET’s Common Language Runtime (CLR) and the Sun’s Java Virtual Machine (JVM) are merely applications. </a:t>
            </a:r>
          </a:p>
          <a:p>
            <a:pPr lvl="1"/>
            <a:r>
              <a:rPr lang="en-US" sz="2000"/>
              <a:t>CLR = compiles code in to an intermediate language called Microsoft Intermediate Language (MSIL). When the app is run MSIL is converted to the native code and executed. </a:t>
            </a:r>
          </a:p>
          <a:p>
            <a:pPr lvl="1"/>
            <a:r>
              <a:rPr lang="en-US" sz="2000"/>
              <a:t>JVM = VM that lets Java to run on many different architectures – simplifies app development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pPr algn="l" eaLnBrk="1" hangingPunct="1"/>
            <a:r>
              <a:rPr lang="en-IE" sz="3600" dirty="0"/>
              <a:t>The problem with directly controlling hardware </a:t>
            </a:r>
          </a:p>
        </p:txBody>
      </p:sp>
      <p:sp>
        <p:nvSpPr>
          <p:cNvPr id="24579" name="Content Placeholder 2"/>
          <p:cNvSpPr>
            <a:spLocks noGrp="1"/>
          </p:cNvSpPr>
          <p:nvPr>
            <p:ph idx="1"/>
          </p:nvPr>
        </p:nvSpPr>
        <p:spPr>
          <a:xfrm>
            <a:off x="467544" y="1700808"/>
            <a:ext cx="8229600" cy="4757738"/>
          </a:xfrm>
        </p:spPr>
        <p:txBody>
          <a:bodyPr/>
          <a:lstStyle/>
          <a:p>
            <a:pPr eaLnBrk="1" hangingPunct="1"/>
            <a:r>
              <a:rPr lang="en-US" sz="2400" dirty="0"/>
              <a:t>Older operating systems like MS-DOS, permitted some direct interaction between applications, chiefly computer games </a:t>
            </a:r>
          </a:p>
          <a:p>
            <a:pPr eaLnBrk="1" hangingPunct="1"/>
            <a:r>
              <a:rPr lang="en-US" sz="2400" dirty="0"/>
              <a:t>However, this meant that vendors of such applications had to write code that would interact with the computer’s BIOS (Basic </a:t>
            </a:r>
            <a:r>
              <a:rPr lang="en-US" sz="2400" dirty="0" err="1"/>
              <a:t>Input/Output</a:t>
            </a:r>
            <a:r>
              <a:rPr lang="en-US" sz="2400" dirty="0"/>
              <a:t> System) or firmware based on the computer’s read only memory or ROM integrated circuits.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pPr algn="l" eaLnBrk="1" hangingPunct="1"/>
            <a:r>
              <a:rPr lang="en-IE" sz="3600" dirty="0"/>
              <a:t>The problem with directly controlling hardware </a:t>
            </a:r>
          </a:p>
        </p:txBody>
      </p:sp>
      <p:sp>
        <p:nvSpPr>
          <p:cNvPr id="25603" name="Content Placeholder 2"/>
          <p:cNvSpPr>
            <a:spLocks noGrp="1"/>
          </p:cNvSpPr>
          <p:nvPr>
            <p:ph idx="1"/>
          </p:nvPr>
        </p:nvSpPr>
        <p:spPr>
          <a:xfrm>
            <a:off x="457200" y="1600200"/>
            <a:ext cx="8229600" cy="4757738"/>
          </a:xfrm>
        </p:spPr>
        <p:txBody>
          <a:bodyPr>
            <a:normAutofit/>
          </a:bodyPr>
          <a:lstStyle/>
          <a:p>
            <a:pPr eaLnBrk="1" hangingPunct="1"/>
            <a:r>
              <a:rPr lang="en-US" sz="2800" dirty="0"/>
              <a:t>When computers first appeared on the market this practice was the norm, rather than the exception.</a:t>
            </a:r>
          </a:p>
          <a:p>
            <a:pPr eaLnBrk="1" hangingPunct="1"/>
            <a:r>
              <a:rPr lang="en-US" sz="2800" dirty="0"/>
              <a:t>Application programmers had to include software routines that helped the application communicate and control hardware devices, including the CPU (central processing unit).</a:t>
            </a:r>
          </a:p>
          <a:p>
            <a:pPr lvl="1" eaLnBrk="1" hangingPunct="1"/>
            <a:r>
              <a:rPr lang="en-US" dirty="0"/>
              <a:t>Reinventing the wheel every time they wrote an application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lgn="l" eaLnBrk="1" hangingPunct="1"/>
            <a:r>
              <a:rPr lang="en-IE"/>
              <a:t>OS functions (1)</a:t>
            </a:r>
          </a:p>
        </p:txBody>
      </p:sp>
      <p:sp>
        <p:nvSpPr>
          <p:cNvPr id="26627" name="Content Placeholder 2"/>
          <p:cNvSpPr>
            <a:spLocks noGrp="1"/>
          </p:cNvSpPr>
          <p:nvPr>
            <p:ph idx="1"/>
          </p:nvPr>
        </p:nvSpPr>
        <p:spPr/>
        <p:txBody>
          <a:bodyPr>
            <a:normAutofit/>
          </a:bodyPr>
          <a:lstStyle/>
          <a:p>
            <a:pPr eaLnBrk="1" hangingPunct="1"/>
            <a:r>
              <a:rPr lang="en-US" sz="2800" dirty="0"/>
              <a:t>Therefore focus on developing a new type of software whose sole purpose was to </a:t>
            </a:r>
          </a:p>
          <a:p>
            <a:pPr eaLnBrk="1" hangingPunct="1">
              <a:buFont typeface="Arial" charset="0"/>
              <a:buNone/>
            </a:pPr>
            <a:r>
              <a:rPr lang="en-US" sz="2800" i="1" dirty="0"/>
              <a:t>	“provide an environment or interface for applications such that the burden of managing and communicating the computer hardware is removed from application programs” </a:t>
            </a:r>
          </a:p>
          <a:p>
            <a:pPr eaLnBrk="1" hangingPunct="1"/>
            <a:r>
              <a:rPr lang="en-US" sz="2800" dirty="0"/>
              <a:t>Important as technological advances resulted in computer hardware becoming more sophisticated and difficult to manage.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l" eaLnBrk="1" hangingPunct="1"/>
            <a:r>
              <a:rPr lang="en-IE"/>
              <a:t>OS functions (2)</a:t>
            </a:r>
          </a:p>
        </p:txBody>
      </p:sp>
      <p:sp>
        <p:nvSpPr>
          <p:cNvPr id="27651" name="Content Placeholder 2"/>
          <p:cNvSpPr>
            <a:spLocks noGrp="1"/>
          </p:cNvSpPr>
          <p:nvPr>
            <p:ph idx="1"/>
          </p:nvPr>
        </p:nvSpPr>
        <p:spPr/>
        <p:txBody>
          <a:bodyPr>
            <a:normAutofit lnSpcReduction="10000"/>
          </a:bodyPr>
          <a:lstStyle/>
          <a:p>
            <a:pPr eaLnBrk="1" hangingPunct="1"/>
            <a:r>
              <a:rPr lang="en-US" sz="2800" dirty="0"/>
              <a:t>Thus, operating systems were developed to </a:t>
            </a:r>
          </a:p>
          <a:p>
            <a:pPr lvl="1" eaLnBrk="1" hangingPunct="1"/>
            <a:r>
              <a:rPr lang="en-US" sz="2400" dirty="0"/>
              <a:t>manage a computer’s hardware resources (memory, I/O, </a:t>
            </a:r>
            <a:r>
              <a:rPr lang="en-US" sz="2400" dirty="0" err="1"/>
              <a:t>filesystems</a:t>
            </a:r>
            <a:r>
              <a:rPr lang="en-US" sz="2400" dirty="0"/>
              <a:t>)</a:t>
            </a:r>
          </a:p>
          <a:p>
            <a:pPr lvl="1" eaLnBrk="1" hangingPunct="1"/>
            <a:r>
              <a:rPr lang="en-US" sz="2400" dirty="0"/>
              <a:t>provide an Application Programming Interface </a:t>
            </a:r>
            <a:br>
              <a:rPr lang="en-US" sz="2400" dirty="0"/>
            </a:br>
            <a:r>
              <a:rPr lang="en-US" sz="2400" dirty="0"/>
              <a:t>(allows app to make system calls to kernel to request services)</a:t>
            </a:r>
          </a:p>
          <a:p>
            <a:pPr lvl="1" eaLnBrk="1" hangingPunct="1"/>
            <a:r>
              <a:rPr lang="en-US" sz="2400" dirty="0"/>
              <a:t>manage processes and threads</a:t>
            </a:r>
          </a:p>
          <a:p>
            <a:pPr lvl="1" eaLnBrk="1" hangingPunct="1"/>
            <a:r>
              <a:rPr lang="en-US" sz="2400" dirty="0"/>
              <a:t>provide a user or administrator interface</a:t>
            </a:r>
          </a:p>
          <a:p>
            <a:pPr lvl="1" eaLnBrk="1" hangingPunct="1"/>
            <a:r>
              <a:rPr lang="en-US" sz="2400" dirty="0"/>
              <a:t>permit access to the hardware for use and configuration by application software programmers and systems administrators</a:t>
            </a:r>
            <a:endParaRPr lang="en-IE"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lgn="l"/>
            <a:r>
              <a:rPr lang="en-US"/>
              <a:t>Kernel types</a:t>
            </a:r>
          </a:p>
        </p:txBody>
      </p:sp>
      <p:sp>
        <p:nvSpPr>
          <p:cNvPr id="28675" name="Content Placeholder 2"/>
          <p:cNvSpPr>
            <a:spLocks noGrp="1"/>
          </p:cNvSpPr>
          <p:nvPr>
            <p:ph idx="1"/>
          </p:nvPr>
        </p:nvSpPr>
        <p:spPr/>
        <p:txBody>
          <a:bodyPr/>
          <a:lstStyle/>
          <a:p>
            <a:r>
              <a:rPr lang="en-US" sz="2400" b="1" dirty="0"/>
              <a:t>Kernel </a:t>
            </a:r>
            <a:r>
              <a:rPr lang="en-US" sz="2400" dirty="0"/>
              <a:t>= software containing the core components of the OS</a:t>
            </a:r>
          </a:p>
          <a:p>
            <a:r>
              <a:rPr lang="en-US" sz="2400" dirty="0"/>
              <a:t>Monolithic kernel = every OS component resides in the kernel; intercommunication easy</a:t>
            </a:r>
          </a:p>
          <a:p>
            <a:pPr lvl="1"/>
            <a:r>
              <a:rPr lang="en-US" sz="2000" dirty="0"/>
              <a:t>Disadvantage: hard to track down subtle faults</a:t>
            </a:r>
          </a:p>
          <a:p>
            <a:r>
              <a:rPr lang="en-US" sz="2400" dirty="0"/>
              <a:t>Layered approach = components with similar functions grouped into layers that communicate with the layer above and below</a:t>
            </a:r>
          </a:p>
          <a:p>
            <a:pPr lvl="1"/>
            <a:r>
              <a:rPr lang="en-US" sz="2000" dirty="0"/>
              <a:t>More communication (between layers) so lower throughput</a:t>
            </a:r>
          </a:p>
          <a:p>
            <a:r>
              <a:rPr lang="en-US" sz="2400" dirty="0"/>
              <a:t>Micro kernel = small, limited number of services, Modular, scalable</a:t>
            </a:r>
          </a:p>
          <a:p>
            <a:pPr lvl="1"/>
            <a:r>
              <a:rPr lang="en-US" sz="2000" dirty="0"/>
              <a:t>Disadvantage: as with layered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algn="l" eaLnBrk="1" hangingPunct="1"/>
            <a:r>
              <a:rPr lang="en-IE"/>
              <a:t>Firmware</a:t>
            </a:r>
          </a:p>
        </p:txBody>
      </p:sp>
      <p:sp>
        <p:nvSpPr>
          <p:cNvPr id="29699" name="Content Placeholder 2"/>
          <p:cNvSpPr>
            <a:spLocks noGrp="1"/>
          </p:cNvSpPr>
          <p:nvPr>
            <p:ph idx="1"/>
          </p:nvPr>
        </p:nvSpPr>
        <p:spPr/>
        <p:txBody>
          <a:bodyPr/>
          <a:lstStyle/>
          <a:p>
            <a:pPr eaLnBrk="1" hangingPunct="1">
              <a:buFont typeface="Arial" charset="0"/>
              <a:buNone/>
            </a:pPr>
            <a:r>
              <a:rPr lang="en-IE" sz="2400"/>
              <a:t>Definition </a:t>
            </a:r>
          </a:p>
          <a:p>
            <a:pPr eaLnBrk="1" hangingPunct="1"/>
            <a:r>
              <a:rPr lang="en-IE" sz="2400"/>
              <a:t>Institute of Electrical and Electronics Engineers (IEEE) Standard Glossary of Software Engineering Terminology, Std 610.12-1990, defines firmware as follows:</a:t>
            </a:r>
            <a:br>
              <a:rPr lang="en-IE" sz="2400"/>
            </a:br>
            <a:br>
              <a:rPr lang="en-IE" sz="2400"/>
            </a:br>
            <a:r>
              <a:rPr lang="en-IE" sz="2400" i="1"/>
              <a:t>"The combination of a hardware device and computer instructions and data that reside as read-only software on that device " </a:t>
            </a:r>
          </a:p>
          <a:p>
            <a:pPr eaLnBrk="1" hangingPunct="1">
              <a:buFont typeface="Arial" charset="0"/>
              <a:buNone/>
            </a:pPr>
            <a:br>
              <a:rPr lang="en-IE" sz="2400" i="1"/>
            </a:br>
            <a:br>
              <a:rPr lang="en-IE" sz="2400" i="1"/>
            </a:br>
            <a:endParaRPr lang="en-IE"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lgn="l" eaLnBrk="1" hangingPunct="1"/>
            <a:r>
              <a:rPr lang="en-IE"/>
              <a:t>Firmware - history</a:t>
            </a:r>
          </a:p>
        </p:txBody>
      </p:sp>
      <p:sp>
        <p:nvSpPr>
          <p:cNvPr id="30723" name="Content Placeholder 2"/>
          <p:cNvSpPr>
            <a:spLocks noGrp="1"/>
          </p:cNvSpPr>
          <p:nvPr>
            <p:ph idx="1"/>
          </p:nvPr>
        </p:nvSpPr>
        <p:spPr>
          <a:xfrm>
            <a:off x="467544" y="1714500"/>
            <a:ext cx="8229600" cy="5143500"/>
          </a:xfrm>
        </p:spPr>
        <p:txBody>
          <a:bodyPr/>
          <a:lstStyle/>
          <a:p>
            <a:pPr eaLnBrk="1" hangingPunct="1"/>
            <a:r>
              <a:rPr lang="en-US" sz="2400" dirty="0"/>
              <a:t>In early computer systems, a boot strap code was required to load the operating system program and boot the system so that an application program could be loaded and run. </a:t>
            </a:r>
          </a:p>
          <a:p>
            <a:pPr lvl="1" eaLnBrk="1" hangingPunct="1"/>
            <a:r>
              <a:rPr lang="en-US" sz="2000" dirty="0"/>
              <a:t>boot strap code was either loaded into the system manually via switches, and/or pre-coded punched cards or teletype tape</a:t>
            </a:r>
          </a:p>
          <a:p>
            <a:pPr lvl="1" eaLnBrk="1" hangingPunct="1">
              <a:buFont typeface="Arial" charset="0"/>
              <a:buNone/>
            </a:pPr>
            <a:endParaRPr lang="en-US" sz="2000" dirty="0"/>
          </a:p>
          <a:p>
            <a:pPr eaLnBrk="1" hangingPunct="1"/>
            <a:r>
              <a:rPr lang="en-US" sz="2400" dirty="0"/>
              <a:t>Advent of Read Only Memory (ROM) in the 1970s saw the emergence of firmware (system software embedded in the hardware)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28650" y="93509"/>
            <a:ext cx="7886700" cy="1325563"/>
          </a:xfrm>
        </p:spPr>
        <p:txBody>
          <a:bodyPr/>
          <a:lstStyle/>
          <a:p>
            <a:pPr>
              <a:defRPr/>
            </a:pPr>
            <a:r>
              <a:rPr lang="en-US" altLang="en-US" dirty="0"/>
              <a:t>What is an Operating System?</a:t>
            </a:r>
          </a:p>
        </p:txBody>
      </p:sp>
      <p:sp>
        <p:nvSpPr>
          <p:cNvPr id="19459" name="Rectangle 3"/>
          <p:cNvSpPr>
            <a:spLocks noGrp="1" noChangeArrowheads="1"/>
          </p:cNvSpPr>
          <p:nvPr>
            <p:ph idx="1"/>
          </p:nvPr>
        </p:nvSpPr>
        <p:spPr/>
        <p:txBody>
          <a:bodyPr/>
          <a:lstStyle/>
          <a:p>
            <a:r>
              <a:rPr lang="en-US" altLang="en-US"/>
              <a:t>An OS is a program that acts an intermediary between the user of a computer and computer hardware.</a:t>
            </a:r>
          </a:p>
          <a:p>
            <a:r>
              <a:rPr lang="en-US" altLang="en-US"/>
              <a:t>Major cost of general purpose computing is software.</a:t>
            </a:r>
          </a:p>
          <a:p>
            <a:pPr lvl="1"/>
            <a:r>
              <a:rPr lang="en-US" altLang="en-US"/>
              <a:t>OS simplifies and manages the complexity of running application programs efficiently.</a:t>
            </a:r>
          </a:p>
        </p:txBody>
      </p:sp>
      <p:sp>
        <p:nvSpPr>
          <p:cNvPr id="19460"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750720-775C-44AB-9E0D-CDAE6D3DC028}" type="slidenum">
              <a:rPr lang="en-US" altLang="en-US" sz="1400" smtClean="0">
                <a:solidFill>
                  <a:schemeClr val="bg2"/>
                </a:solidFill>
              </a:rPr>
              <a:pPr/>
              <a:t>7</a:t>
            </a:fld>
            <a:endParaRPr lang="en-US" altLang="en-US" sz="1400">
              <a:solidFill>
                <a:schemeClr val="bg2"/>
              </a:solidFill>
            </a:endParaRPr>
          </a:p>
        </p:txBody>
      </p:sp>
    </p:spTree>
    <p:extLst>
      <p:ext uri="{BB962C8B-B14F-4D97-AF65-F5344CB8AC3E}">
        <p14:creationId xmlns:p14="http://schemas.microsoft.com/office/powerpoint/2010/main" val="3075233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eaLnBrk="1" hangingPunct="1"/>
            <a:r>
              <a:rPr lang="en-IE"/>
              <a:t>Firmware - history</a:t>
            </a:r>
          </a:p>
        </p:txBody>
      </p:sp>
      <p:sp>
        <p:nvSpPr>
          <p:cNvPr id="31747" name="Content Placeholder 2"/>
          <p:cNvSpPr>
            <a:spLocks noGrp="1"/>
          </p:cNvSpPr>
          <p:nvPr>
            <p:ph idx="1"/>
          </p:nvPr>
        </p:nvSpPr>
        <p:spPr>
          <a:xfrm>
            <a:off x="467544" y="1714500"/>
            <a:ext cx="8229600" cy="5143500"/>
          </a:xfrm>
        </p:spPr>
        <p:txBody>
          <a:bodyPr/>
          <a:lstStyle/>
          <a:p>
            <a:pPr eaLnBrk="1" hangingPunct="1"/>
            <a:r>
              <a:rPr lang="en-US" sz="2400" dirty="0"/>
              <a:t>Developers of mainframe computers, minicomputers, and early microprocessors integrated some operating system code into computer hardware to permit efficient operation, particularly </a:t>
            </a:r>
          </a:p>
          <a:p>
            <a:pPr lvl="1" eaLnBrk="1" hangingPunct="1"/>
            <a:r>
              <a:rPr lang="en-US" sz="2000" dirty="0"/>
              <a:t>during the power and boot up phases and </a:t>
            </a:r>
          </a:p>
          <a:p>
            <a:pPr lvl="1" eaLnBrk="1" hangingPunct="1"/>
            <a:r>
              <a:rPr lang="en-US" sz="2000" dirty="0"/>
              <a:t>before the operating system was loaded from secondary storage—which consisted of magnetic tape devices and later floppy and hard disks. </a:t>
            </a:r>
          </a:p>
          <a:p>
            <a:pPr eaLnBrk="1" hangingPunct="1"/>
            <a:r>
              <a:rPr lang="en-US" sz="2400" dirty="0"/>
              <a:t>However, firmware came into its own in microprocessors systems and, later, personal computers. </a:t>
            </a:r>
            <a:endParaRPr lang="en-IE"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a:t>Features of a Modern OS: </a:t>
            </a:r>
            <a:br>
              <a:rPr lang="en-US" dirty="0"/>
            </a:br>
            <a:endParaRPr lang="en-IE" dirty="0"/>
          </a:p>
        </p:txBody>
      </p:sp>
      <p:grpSp>
        <p:nvGrpSpPr>
          <p:cNvPr id="3" name="Group 2"/>
          <p:cNvGrpSpPr>
            <a:grpSpLocks/>
          </p:cNvGrpSpPr>
          <p:nvPr/>
        </p:nvGrpSpPr>
        <p:grpSpPr bwMode="auto">
          <a:xfrm>
            <a:off x="3543300" y="1785938"/>
            <a:ext cx="1528763" cy="963612"/>
            <a:chOff x="2234" y="561"/>
            <a:chExt cx="1281" cy="808"/>
          </a:xfrm>
        </p:grpSpPr>
        <p:sp>
          <p:nvSpPr>
            <p:cNvPr id="3075" name="Rectangle 3"/>
            <p:cNvSpPr>
              <a:spLocks noChangeArrowheads="1"/>
            </p:cNvSpPr>
            <p:nvPr/>
          </p:nvSpPr>
          <p:spPr bwMode="auto">
            <a:xfrm>
              <a:off x="2234" y="561"/>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Memory Support</a:t>
              </a:r>
              <a:endParaRPr lang="en-US">
                <a:latin typeface="Arial" pitchFamily="34" charset="0"/>
              </a:endParaRPr>
            </a:p>
          </p:txBody>
        </p:sp>
        <p:grpSp>
          <p:nvGrpSpPr>
            <p:cNvPr id="4" name="Group 4"/>
            <p:cNvGrpSpPr>
              <a:grpSpLocks/>
            </p:cNvGrpSpPr>
            <p:nvPr/>
          </p:nvGrpSpPr>
          <p:grpSpPr bwMode="auto">
            <a:xfrm>
              <a:off x="2414" y="787"/>
              <a:ext cx="921" cy="516"/>
              <a:chOff x="2401" y="3095"/>
              <a:chExt cx="1099" cy="616"/>
            </a:xfrm>
          </p:grpSpPr>
          <p:sp>
            <p:nvSpPr>
              <p:cNvPr id="3077" name="Freeform 5"/>
              <p:cNvSpPr>
                <a:spLocks/>
              </p:cNvSpPr>
              <p:nvPr/>
            </p:nvSpPr>
            <p:spPr bwMode="auto">
              <a:xfrm>
                <a:off x="2399" y="3095"/>
                <a:ext cx="1032" cy="302"/>
              </a:xfrm>
              <a:custGeom>
                <a:avLst/>
                <a:gdLst/>
                <a:ahLst/>
                <a:cxnLst>
                  <a:cxn ang="0">
                    <a:pos x="0" y="302"/>
                  </a:cxn>
                  <a:cxn ang="0">
                    <a:pos x="28" y="276"/>
                  </a:cxn>
                  <a:cxn ang="0">
                    <a:pos x="990" y="0"/>
                  </a:cxn>
                  <a:cxn ang="0">
                    <a:pos x="1028" y="7"/>
                  </a:cxn>
                </a:cxnLst>
                <a:rect l="0" t="0" r="r" b="b"/>
                <a:pathLst>
                  <a:path w="1029" h="303">
                    <a:moveTo>
                      <a:pt x="0" y="302"/>
                    </a:moveTo>
                    <a:lnTo>
                      <a:pt x="28" y="276"/>
                    </a:lnTo>
                    <a:lnTo>
                      <a:pt x="990" y="0"/>
                    </a:lnTo>
                    <a:lnTo>
                      <a:pt x="1028" y="7"/>
                    </a:lnTo>
                  </a:path>
                </a:pathLst>
              </a:custGeom>
              <a:gradFill rotWithShape="0">
                <a:gsLst>
                  <a:gs pos="0">
                    <a:srgbClr val="339933"/>
                  </a:gs>
                  <a:gs pos="100000">
                    <a:srgbClr val="339933">
                      <a:gamma/>
                      <a:tint val="40000"/>
                      <a:invGamma/>
                    </a:srgbClr>
                  </a:gs>
                </a:gsLst>
                <a:lin ang="18900000" scaled="1"/>
              </a:gradFill>
              <a:ln w="6350" cap="rnd" cmpd="sng">
                <a:solidFill>
                  <a:srgbClr val="000000"/>
                </a:solidFill>
                <a:prstDash val="solid"/>
                <a:round/>
                <a:headEnd type="none" w="med" len="med"/>
                <a:tailEnd type="none" w="med" len="med"/>
              </a:ln>
              <a:effectLst>
                <a:outerShdw dist="35921" dir="2700000" algn="ctr" rotWithShape="0">
                  <a:srgbClr val="B2B2B2"/>
                </a:outerShdw>
              </a:effectLst>
            </p:spPr>
            <p:txBody>
              <a:bodyPr/>
              <a:lstStyle/>
              <a:p>
                <a:pPr fontAlgn="auto">
                  <a:spcBef>
                    <a:spcPts val="0"/>
                  </a:spcBef>
                  <a:spcAft>
                    <a:spcPts val="0"/>
                  </a:spcAft>
                  <a:defRPr/>
                </a:pPr>
                <a:endParaRPr lang="en-IE">
                  <a:latin typeface="+mn-lt"/>
                </a:endParaRPr>
              </a:p>
            </p:txBody>
          </p:sp>
          <p:sp>
            <p:nvSpPr>
              <p:cNvPr id="33059" name="Rectangle 6"/>
              <p:cNvSpPr>
                <a:spLocks noChangeArrowheads="1"/>
              </p:cNvSpPr>
              <p:nvPr/>
            </p:nvSpPr>
            <p:spPr bwMode="auto">
              <a:xfrm rot="-960000">
                <a:off x="2432" y="3241"/>
                <a:ext cx="1068" cy="346"/>
              </a:xfrm>
              <a:prstGeom prst="rect">
                <a:avLst/>
              </a:prstGeom>
              <a:gradFill rotWithShape="0">
                <a:gsLst>
                  <a:gs pos="0">
                    <a:srgbClr val="339933"/>
                  </a:gs>
                  <a:gs pos="100000">
                    <a:srgbClr val="ADD6AD"/>
                  </a:gs>
                </a:gsLst>
                <a:lin ang="18900000" scaled="1"/>
              </a:gradFill>
              <a:ln w="6350" cap="rnd">
                <a:solidFill>
                  <a:srgbClr val="000000"/>
                </a:solidFill>
                <a:miter lim="800000"/>
                <a:headEnd/>
                <a:tailEnd/>
              </a:ln>
            </p:spPr>
            <p:txBody>
              <a:bodyPr/>
              <a:lstStyle/>
              <a:p>
                <a:endParaRPr lang="en-IE">
                  <a:latin typeface="Calibri" pitchFamily="34" charset="0"/>
                </a:endParaRPr>
              </a:p>
            </p:txBody>
          </p:sp>
          <p:sp>
            <p:nvSpPr>
              <p:cNvPr id="33060" name="Line 7"/>
              <p:cNvSpPr>
                <a:spLocks noChangeShapeType="1"/>
              </p:cNvSpPr>
              <p:nvPr/>
            </p:nvSpPr>
            <p:spPr bwMode="auto">
              <a:xfrm>
                <a:off x="2528" y="3659"/>
                <a:ext cx="10" cy="52"/>
              </a:xfrm>
              <a:prstGeom prst="line">
                <a:avLst/>
              </a:prstGeom>
              <a:noFill/>
              <a:ln w="12700">
                <a:solidFill>
                  <a:srgbClr val="000000"/>
                </a:solidFill>
                <a:round/>
                <a:headEnd/>
                <a:tailEnd/>
              </a:ln>
            </p:spPr>
            <p:txBody>
              <a:bodyPr anchor="ctr"/>
              <a:lstStyle/>
              <a:p>
                <a:endParaRPr lang="en-IE"/>
              </a:p>
            </p:txBody>
          </p:sp>
          <p:sp>
            <p:nvSpPr>
              <p:cNvPr id="33061" name="Line 8"/>
              <p:cNvSpPr>
                <a:spLocks noChangeShapeType="1"/>
              </p:cNvSpPr>
              <p:nvPr/>
            </p:nvSpPr>
            <p:spPr bwMode="auto">
              <a:xfrm>
                <a:off x="2558" y="3650"/>
                <a:ext cx="9" cy="52"/>
              </a:xfrm>
              <a:prstGeom prst="line">
                <a:avLst/>
              </a:prstGeom>
              <a:noFill/>
              <a:ln w="12700">
                <a:solidFill>
                  <a:srgbClr val="000000"/>
                </a:solidFill>
                <a:round/>
                <a:headEnd/>
                <a:tailEnd/>
              </a:ln>
            </p:spPr>
            <p:txBody>
              <a:bodyPr anchor="ctr"/>
              <a:lstStyle/>
              <a:p>
                <a:endParaRPr lang="en-IE"/>
              </a:p>
            </p:txBody>
          </p:sp>
          <p:sp>
            <p:nvSpPr>
              <p:cNvPr id="33062" name="Line 9"/>
              <p:cNvSpPr>
                <a:spLocks noChangeShapeType="1"/>
              </p:cNvSpPr>
              <p:nvPr/>
            </p:nvSpPr>
            <p:spPr bwMode="auto">
              <a:xfrm>
                <a:off x="2586" y="3643"/>
                <a:ext cx="10" cy="52"/>
              </a:xfrm>
              <a:prstGeom prst="line">
                <a:avLst/>
              </a:prstGeom>
              <a:noFill/>
              <a:ln w="12700">
                <a:solidFill>
                  <a:srgbClr val="000000"/>
                </a:solidFill>
                <a:round/>
                <a:headEnd/>
                <a:tailEnd/>
              </a:ln>
            </p:spPr>
            <p:txBody>
              <a:bodyPr anchor="ctr"/>
              <a:lstStyle/>
              <a:p>
                <a:endParaRPr lang="en-IE"/>
              </a:p>
            </p:txBody>
          </p:sp>
          <p:sp>
            <p:nvSpPr>
              <p:cNvPr id="33063" name="Line 10"/>
              <p:cNvSpPr>
                <a:spLocks noChangeShapeType="1"/>
              </p:cNvSpPr>
              <p:nvPr/>
            </p:nvSpPr>
            <p:spPr bwMode="auto">
              <a:xfrm>
                <a:off x="2614" y="3635"/>
                <a:ext cx="10" cy="52"/>
              </a:xfrm>
              <a:prstGeom prst="line">
                <a:avLst/>
              </a:prstGeom>
              <a:noFill/>
              <a:ln w="12700">
                <a:solidFill>
                  <a:srgbClr val="000000"/>
                </a:solidFill>
                <a:round/>
                <a:headEnd/>
                <a:tailEnd/>
              </a:ln>
            </p:spPr>
            <p:txBody>
              <a:bodyPr anchor="ctr"/>
              <a:lstStyle/>
              <a:p>
                <a:endParaRPr lang="en-IE"/>
              </a:p>
            </p:txBody>
          </p:sp>
          <p:sp>
            <p:nvSpPr>
              <p:cNvPr id="33064" name="Line 11"/>
              <p:cNvSpPr>
                <a:spLocks noChangeShapeType="1"/>
              </p:cNvSpPr>
              <p:nvPr/>
            </p:nvSpPr>
            <p:spPr bwMode="auto">
              <a:xfrm>
                <a:off x="2643" y="3626"/>
                <a:ext cx="9" cy="52"/>
              </a:xfrm>
              <a:prstGeom prst="line">
                <a:avLst/>
              </a:prstGeom>
              <a:noFill/>
              <a:ln w="12700">
                <a:solidFill>
                  <a:srgbClr val="000000"/>
                </a:solidFill>
                <a:round/>
                <a:headEnd/>
                <a:tailEnd/>
              </a:ln>
            </p:spPr>
            <p:txBody>
              <a:bodyPr anchor="ctr"/>
              <a:lstStyle/>
              <a:p>
                <a:endParaRPr lang="en-IE"/>
              </a:p>
            </p:txBody>
          </p:sp>
          <p:sp>
            <p:nvSpPr>
              <p:cNvPr id="33065" name="Line 12"/>
              <p:cNvSpPr>
                <a:spLocks noChangeShapeType="1"/>
              </p:cNvSpPr>
              <p:nvPr/>
            </p:nvSpPr>
            <p:spPr bwMode="auto">
              <a:xfrm>
                <a:off x="2672" y="3617"/>
                <a:ext cx="10" cy="52"/>
              </a:xfrm>
              <a:prstGeom prst="line">
                <a:avLst/>
              </a:prstGeom>
              <a:noFill/>
              <a:ln w="12700">
                <a:solidFill>
                  <a:srgbClr val="000000"/>
                </a:solidFill>
                <a:round/>
                <a:headEnd/>
                <a:tailEnd/>
              </a:ln>
            </p:spPr>
            <p:txBody>
              <a:bodyPr anchor="ctr"/>
              <a:lstStyle/>
              <a:p>
                <a:endParaRPr lang="en-IE"/>
              </a:p>
            </p:txBody>
          </p:sp>
          <p:sp>
            <p:nvSpPr>
              <p:cNvPr id="33066" name="Line 13"/>
              <p:cNvSpPr>
                <a:spLocks noChangeShapeType="1"/>
              </p:cNvSpPr>
              <p:nvPr/>
            </p:nvSpPr>
            <p:spPr bwMode="auto">
              <a:xfrm>
                <a:off x="2702" y="3610"/>
                <a:ext cx="9" cy="52"/>
              </a:xfrm>
              <a:prstGeom prst="line">
                <a:avLst/>
              </a:prstGeom>
              <a:noFill/>
              <a:ln w="12700">
                <a:solidFill>
                  <a:srgbClr val="000000"/>
                </a:solidFill>
                <a:round/>
                <a:headEnd/>
                <a:tailEnd/>
              </a:ln>
            </p:spPr>
            <p:txBody>
              <a:bodyPr anchor="ctr"/>
              <a:lstStyle/>
              <a:p>
                <a:endParaRPr lang="en-IE"/>
              </a:p>
            </p:txBody>
          </p:sp>
          <p:sp>
            <p:nvSpPr>
              <p:cNvPr id="33067" name="Line 14"/>
              <p:cNvSpPr>
                <a:spLocks noChangeShapeType="1"/>
              </p:cNvSpPr>
              <p:nvPr/>
            </p:nvSpPr>
            <p:spPr bwMode="auto">
              <a:xfrm>
                <a:off x="2729" y="3602"/>
                <a:ext cx="10" cy="52"/>
              </a:xfrm>
              <a:prstGeom prst="line">
                <a:avLst/>
              </a:prstGeom>
              <a:noFill/>
              <a:ln w="12700">
                <a:solidFill>
                  <a:srgbClr val="000000"/>
                </a:solidFill>
                <a:round/>
                <a:headEnd/>
                <a:tailEnd/>
              </a:ln>
            </p:spPr>
            <p:txBody>
              <a:bodyPr anchor="ctr"/>
              <a:lstStyle/>
              <a:p>
                <a:endParaRPr lang="en-IE"/>
              </a:p>
            </p:txBody>
          </p:sp>
          <p:sp>
            <p:nvSpPr>
              <p:cNvPr id="33068" name="Line 15"/>
              <p:cNvSpPr>
                <a:spLocks noChangeShapeType="1"/>
              </p:cNvSpPr>
              <p:nvPr/>
            </p:nvSpPr>
            <p:spPr bwMode="auto">
              <a:xfrm>
                <a:off x="2758" y="3593"/>
                <a:ext cx="9" cy="52"/>
              </a:xfrm>
              <a:prstGeom prst="line">
                <a:avLst/>
              </a:prstGeom>
              <a:noFill/>
              <a:ln w="12700">
                <a:solidFill>
                  <a:srgbClr val="000000"/>
                </a:solidFill>
                <a:round/>
                <a:headEnd/>
                <a:tailEnd/>
              </a:ln>
            </p:spPr>
            <p:txBody>
              <a:bodyPr anchor="ctr"/>
              <a:lstStyle/>
              <a:p>
                <a:endParaRPr lang="en-IE"/>
              </a:p>
            </p:txBody>
          </p:sp>
          <p:sp>
            <p:nvSpPr>
              <p:cNvPr id="33069" name="Line 16"/>
              <p:cNvSpPr>
                <a:spLocks noChangeShapeType="1"/>
              </p:cNvSpPr>
              <p:nvPr/>
            </p:nvSpPr>
            <p:spPr bwMode="auto">
              <a:xfrm>
                <a:off x="2786" y="3585"/>
                <a:ext cx="9" cy="52"/>
              </a:xfrm>
              <a:prstGeom prst="line">
                <a:avLst/>
              </a:prstGeom>
              <a:noFill/>
              <a:ln w="12700">
                <a:solidFill>
                  <a:srgbClr val="000000"/>
                </a:solidFill>
                <a:round/>
                <a:headEnd/>
                <a:tailEnd/>
              </a:ln>
            </p:spPr>
            <p:txBody>
              <a:bodyPr anchor="ctr"/>
              <a:lstStyle/>
              <a:p>
                <a:endParaRPr lang="en-IE"/>
              </a:p>
            </p:txBody>
          </p:sp>
          <p:sp>
            <p:nvSpPr>
              <p:cNvPr id="33070" name="Line 17"/>
              <p:cNvSpPr>
                <a:spLocks noChangeShapeType="1"/>
              </p:cNvSpPr>
              <p:nvPr/>
            </p:nvSpPr>
            <p:spPr bwMode="auto">
              <a:xfrm>
                <a:off x="2814" y="3577"/>
                <a:ext cx="9" cy="52"/>
              </a:xfrm>
              <a:prstGeom prst="line">
                <a:avLst/>
              </a:prstGeom>
              <a:noFill/>
              <a:ln w="12700">
                <a:solidFill>
                  <a:srgbClr val="000000"/>
                </a:solidFill>
                <a:round/>
                <a:headEnd/>
                <a:tailEnd/>
              </a:ln>
            </p:spPr>
            <p:txBody>
              <a:bodyPr anchor="ctr"/>
              <a:lstStyle/>
              <a:p>
                <a:endParaRPr lang="en-IE"/>
              </a:p>
            </p:txBody>
          </p:sp>
          <p:sp>
            <p:nvSpPr>
              <p:cNvPr id="33071" name="Line 18"/>
              <p:cNvSpPr>
                <a:spLocks noChangeShapeType="1"/>
              </p:cNvSpPr>
              <p:nvPr/>
            </p:nvSpPr>
            <p:spPr bwMode="auto">
              <a:xfrm>
                <a:off x="2843" y="3569"/>
                <a:ext cx="9" cy="52"/>
              </a:xfrm>
              <a:prstGeom prst="line">
                <a:avLst/>
              </a:prstGeom>
              <a:noFill/>
              <a:ln w="12700">
                <a:solidFill>
                  <a:srgbClr val="000000"/>
                </a:solidFill>
                <a:round/>
                <a:headEnd/>
                <a:tailEnd/>
              </a:ln>
            </p:spPr>
            <p:txBody>
              <a:bodyPr anchor="ctr"/>
              <a:lstStyle/>
              <a:p>
                <a:endParaRPr lang="en-IE"/>
              </a:p>
            </p:txBody>
          </p:sp>
          <p:sp>
            <p:nvSpPr>
              <p:cNvPr id="33072" name="Line 19"/>
              <p:cNvSpPr>
                <a:spLocks noChangeShapeType="1"/>
              </p:cNvSpPr>
              <p:nvPr/>
            </p:nvSpPr>
            <p:spPr bwMode="auto">
              <a:xfrm>
                <a:off x="2872" y="3560"/>
                <a:ext cx="9" cy="52"/>
              </a:xfrm>
              <a:prstGeom prst="line">
                <a:avLst/>
              </a:prstGeom>
              <a:noFill/>
              <a:ln w="12700">
                <a:solidFill>
                  <a:srgbClr val="000000"/>
                </a:solidFill>
                <a:round/>
                <a:headEnd/>
                <a:tailEnd/>
              </a:ln>
            </p:spPr>
            <p:txBody>
              <a:bodyPr anchor="ctr"/>
              <a:lstStyle/>
              <a:p>
                <a:endParaRPr lang="en-IE"/>
              </a:p>
            </p:txBody>
          </p:sp>
          <p:sp>
            <p:nvSpPr>
              <p:cNvPr id="33073" name="Line 20"/>
              <p:cNvSpPr>
                <a:spLocks noChangeShapeType="1"/>
              </p:cNvSpPr>
              <p:nvPr/>
            </p:nvSpPr>
            <p:spPr bwMode="auto">
              <a:xfrm>
                <a:off x="2901" y="3552"/>
                <a:ext cx="9" cy="52"/>
              </a:xfrm>
              <a:prstGeom prst="line">
                <a:avLst/>
              </a:prstGeom>
              <a:noFill/>
              <a:ln w="12700">
                <a:solidFill>
                  <a:srgbClr val="000000"/>
                </a:solidFill>
                <a:round/>
                <a:headEnd/>
                <a:tailEnd/>
              </a:ln>
            </p:spPr>
            <p:txBody>
              <a:bodyPr anchor="ctr"/>
              <a:lstStyle/>
              <a:p>
                <a:endParaRPr lang="en-IE"/>
              </a:p>
            </p:txBody>
          </p:sp>
          <p:sp>
            <p:nvSpPr>
              <p:cNvPr id="33074" name="Line 21"/>
              <p:cNvSpPr>
                <a:spLocks noChangeShapeType="1"/>
              </p:cNvSpPr>
              <p:nvPr/>
            </p:nvSpPr>
            <p:spPr bwMode="auto">
              <a:xfrm>
                <a:off x="2928" y="3544"/>
                <a:ext cx="9" cy="52"/>
              </a:xfrm>
              <a:prstGeom prst="line">
                <a:avLst/>
              </a:prstGeom>
              <a:noFill/>
              <a:ln w="12700">
                <a:solidFill>
                  <a:srgbClr val="000000"/>
                </a:solidFill>
                <a:round/>
                <a:headEnd/>
                <a:tailEnd/>
              </a:ln>
            </p:spPr>
            <p:txBody>
              <a:bodyPr anchor="ctr"/>
              <a:lstStyle/>
              <a:p>
                <a:endParaRPr lang="en-IE"/>
              </a:p>
            </p:txBody>
          </p:sp>
          <p:sp>
            <p:nvSpPr>
              <p:cNvPr id="33075" name="Line 22"/>
              <p:cNvSpPr>
                <a:spLocks noChangeShapeType="1"/>
              </p:cNvSpPr>
              <p:nvPr/>
            </p:nvSpPr>
            <p:spPr bwMode="auto">
              <a:xfrm>
                <a:off x="2958" y="3536"/>
                <a:ext cx="9" cy="52"/>
              </a:xfrm>
              <a:prstGeom prst="line">
                <a:avLst/>
              </a:prstGeom>
              <a:noFill/>
              <a:ln w="12700">
                <a:solidFill>
                  <a:srgbClr val="000000"/>
                </a:solidFill>
                <a:round/>
                <a:headEnd/>
                <a:tailEnd/>
              </a:ln>
            </p:spPr>
            <p:txBody>
              <a:bodyPr anchor="ctr"/>
              <a:lstStyle/>
              <a:p>
                <a:endParaRPr lang="en-IE"/>
              </a:p>
            </p:txBody>
          </p:sp>
          <p:sp>
            <p:nvSpPr>
              <p:cNvPr id="33076" name="Line 23"/>
              <p:cNvSpPr>
                <a:spLocks noChangeShapeType="1"/>
              </p:cNvSpPr>
              <p:nvPr/>
            </p:nvSpPr>
            <p:spPr bwMode="auto">
              <a:xfrm>
                <a:off x="2986" y="3528"/>
                <a:ext cx="9" cy="52"/>
              </a:xfrm>
              <a:prstGeom prst="line">
                <a:avLst/>
              </a:prstGeom>
              <a:noFill/>
              <a:ln w="12700">
                <a:solidFill>
                  <a:srgbClr val="000000"/>
                </a:solidFill>
                <a:round/>
                <a:headEnd/>
                <a:tailEnd/>
              </a:ln>
            </p:spPr>
            <p:txBody>
              <a:bodyPr anchor="ctr"/>
              <a:lstStyle/>
              <a:p>
                <a:endParaRPr lang="en-IE"/>
              </a:p>
            </p:txBody>
          </p:sp>
          <p:sp>
            <p:nvSpPr>
              <p:cNvPr id="33077" name="Line 24"/>
              <p:cNvSpPr>
                <a:spLocks noChangeShapeType="1"/>
              </p:cNvSpPr>
              <p:nvPr/>
            </p:nvSpPr>
            <p:spPr bwMode="auto">
              <a:xfrm>
                <a:off x="3015" y="3519"/>
                <a:ext cx="9" cy="52"/>
              </a:xfrm>
              <a:prstGeom prst="line">
                <a:avLst/>
              </a:prstGeom>
              <a:noFill/>
              <a:ln w="12700">
                <a:solidFill>
                  <a:srgbClr val="000000"/>
                </a:solidFill>
                <a:round/>
                <a:headEnd/>
                <a:tailEnd/>
              </a:ln>
            </p:spPr>
            <p:txBody>
              <a:bodyPr anchor="ctr"/>
              <a:lstStyle/>
              <a:p>
                <a:endParaRPr lang="en-IE"/>
              </a:p>
            </p:txBody>
          </p:sp>
          <p:sp>
            <p:nvSpPr>
              <p:cNvPr id="33078" name="Line 25"/>
              <p:cNvSpPr>
                <a:spLocks noChangeShapeType="1"/>
              </p:cNvSpPr>
              <p:nvPr/>
            </p:nvSpPr>
            <p:spPr bwMode="auto">
              <a:xfrm>
                <a:off x="3042" y="3511"/>
                <a:ext cx="10" cy="52"/>
              </a:xfrm>
              <a:prstGeom prst="line">
                <a:avLst/>
              </a:prstGeom>
              <a:noFill/>
              <a:ln w="12700">
                <a:solidFill>
                  <a:srgbClr val="000000"/>
                </a:solidFill>
                <a:round/>
                <a:headEnd/>
                <a:tailEnd/>
              </a:ln>
            </p:spPr>
            <p:txBody>
              <a:bodyPr anchor="ctr"/>
              <a:lstStyle/>
              <a:p>
                <a:endParaRPr lang="en-IE"/>
              </a:p>
            </p:txBody>
          </p:sp>
          <p:sp>
            <p:nvSpPr>
              <p:cNvPr id="33079" name="Line 26"/>
              <p:cNvSpPr>
                <a:spLocks noChangeShapeType="1"/>
              </p:cNvSpPr>
              <p:nvPr/>
            </p:nvSpPr>
            <p:spPr bwMode="auto">
              <a:xfrm>
                <a:off x="3072" y="3503"/>
                <a:ext cx="9" cy="52"/>
              </a:xfrm>
              <a:prstGeom prst="line">
                <a:avLst/>
              </a:prstGeom>
              <a:noFill/>
              <a:ln w="12700">
                <a:solidFill>
                  <a:srgbClr val="000000"/>
                </a:solidFill>
                <a:round/>
                <a:headEnd/>
                <a:tailEnd/>
              </a:ln>
            </p:spPr>
            <p:txBody>
              <a:bodyPr anchor="ctr"/>
              <a:lstStyle/>
              <a:p>
                <a:endParaRPr lang="en-IE"/>
              </a:p>
            </p:txBody>
          </p:sp>
          <p:sp>
            <p:nvSpPr>
              <p:cNvPr id="33080" name="Line 27"/>
              <p:cNvSpPr>
                <a:spLocks noChangeShapeType="1"/>
              </p:cNvSpPr>
              <p:nvPr/>
            </p:nvSpPr>
            <p:spPr bwMode="auto">
              <a:xfrm>
                <a:off x="3099" y="3495"/>
                <a:ext cx="9" cy="52"/>
              </a:xfrm>
              <a:prstGeom prst="line">
                <a:avLst/>
              </a:prstGeom>
              <a:noFill/>
              <a:ln w="12700">
                <a:solidFill>
                  <a:srgbClr val="000000"/>
                </a:solidFill>
                <a:round/>
                <a:headEnd/>
                <a:tailEnd/>
              </a:ln>
            </p:spPr>
            <p:txBody>
              <a:bodyPr anchor="ctr"/>
              <a:lstStyle/>
              <a:p>
                <a:endParaRPr lang="en-IE"/>
              </a:p>
            </p:txBody>
          </p:sp>
          <p:sp>
            <p:nvSpPr>
              <p:cNvPr id="33081" name="Line 28"/>
              <p:cNvSpPr>
                <a:spLocks noChangeShapeType="1"/>
              </p:cNvSpPr>
              <p:nvPr/>
            </p:nvSpPr>
            <p:spPr bwMode="auto">
              <a:xfrm>
                <a:off x="3127" y="3487"/>
                <a:ext cx="10" cy="52"/>
              </a:xfrm>
              <a:prstGeom prst="line">
                <a:avLst/>
              </a:prstGeom>
              <a:noFill/>
              <a:ln w="12700">
                <a:solidFill>
                  <a:srgbClr val="000000"/>
                </a:solidFill>
                <a:round/>
                <a:headEnd/>
                <a:tailEnd/>
              </a:ln>
            </p:spPr>
            <p:txBody>
              <a:bodyPr anchor="ctr"/>
              <a:lstStyle/>
              <a:p>
                <a:endParaRPr lang="en-IE"/>
              </a:p>
            </p:txBody>
          </p:sp>
          <p:sp>
            <p:nvSpPr>
              <p:cNvPr id="33082" name="Line 29"/>
              <p:cNvSpPr>
                <a:spLocks noChangeShapeType="1"/>
              </p:cNvSpPr>
              <p:nvPr/>
            </p:nvSpPr>
            <p:spPr bwMode="auto">
              <a:xfrm>
                <a:off x="3158" y="3478"/>
                <a:ext cx="9" cy="52"/>
              </a:xfrm>
              <a:prstGeom prst="line">
                <a:avLst/>
              </a:prstGeom>
              <a:noFill/>
              <a:ln w="12700">
                <a:solidFill>
                  <a:srgbClr val="000000"/>
                </a:solidFill>
                <a:round/>
                <a:headEnd/>
                <a:tailEnd/>
              </a:ln>
            </p:spPr>
            <p:txBody>
              <a:bodyPr anchor="ctr"/>
              <a:lstStyle/>
              <a:p>
                <a:endParaRPr lang="en-IE"/>
              </a:p>
            </p:txBody>
          </p:sp>
          <p:sp>
            <p:nvSpPr>
              <p:cNvPr id="33083" name="Line 30"/>
              <p:cNvSpPr>
                <a:spLocks noChangeShapeType="1"/>
              </p:cNvSpPr>
              <p:nvPr/>
            </p:nvSpPr>
            <p:spPr bwMode="auto">
              <a:xfrm>
                <a:off x="3185" y="3471"/>
                <a:ext cx="9" cy="52"/>
              </a:xfrm>
              <a:prstGeom prst="line">
                <a:avLst/>
              </a:prstGeom>
              <a:noFill/>
              <a:ln w="12700">
                <a:solidFill>
                  <a:srgbClr val="000000"/>
                </a:solidFill>
                <a:round/>
                <a:headEnd/>
                <a:tailEnd/>
              </a:ln>
            </p:spPr>
            <p:txBody>
              <a:bodyPr anchor="ctr"/>
              <a:lstStyle/>
              <a:p>
                <a:endParaRPr lang="en-IE"/>
              </a:p>
            </p:txBody>
          </p:sp>
          <p:sp>
            <p:nvSpPr>
              <p:cNvPr id="33084" name="Line 31"/>
              <p:cNvSpPr>
                <a:spLocks noChangeShapeType="1"/>
              </p:cNvSpPr>
              <p:nvPr/>
            </p:nvSpPr>
            <p:spPr bwMode="auto">
              <a:xfrm>
                <a:off x="3214" y="3462"/>
                <a:ext cx="9" cy="52"/>
              </a:xfrm>
              <a:prstGeom prst="line">
                <a:avLst/>
              </a:prstGeom>
              <a:noFill/>
              <a:ln w="12700">
                <a:solidFill>
                  <a:srgbClr val="000000"/>
                </a:solidFill>
                <a:round/>
                <a:headEnd/>
                <a:tailEnd/>
              </a:ln>
            </p:spPr>
            <p:txBody>
              <a:bodyPr anchor="ctr"/>
              <a:lstStyle/>
              <a:p>
                <a:endParaRPr lang="en-IE"/>
              </a:p>
            </p:txBody>
          </p:sp>
          <p:sp>
            <p:nvSpPr>
              <p:cNvPr id="33085" name="Line 32"/>
              <p:cNvSpPr>
                <a:spLocks noChangeShapeType="1"/>
              </p:cNvSpPr>
              <p:nvPr/>
            </p:nvSpPr>
            <p:spPr bwMode="auto">
              <a:xfrm>
                <a:off x="3242" y="3454"/>
                <a:ext cx="9" cy="52"/>
              </a:xfrm>
              <a:prstGeom prst="line">
                <a:avLst/>
              </a:prstGeom>
              <a:noFill/>
              <a:ln w="12700">
                <a:solidFill>
                  <a:srgbClr val="000000"/>
                </a:solidFill>
                <a:round/>
                <a:headEnd/>
                <a:tailEnd/>
              </a:ln>
            </p:spPr>
            <p:txBody>
              <a:bodyPr anchor="ctr"/>
              <a:lstStyle/>
              <a:p>
                <a:endParaRPr lang="en-IE"/>
              </a:p>
            </p:txBody>
          </p:sp>
          <p:sp>
            <p:nvSpPr>
              <p:cNvPr id="33086" name="Line 33"/>
              <p:cNvSpPr>
                <a:spLocks noChangeShapeType="1"/>
              </p:cNvSpPr>
              <p:nvPr/>
            </p:nvSpPr>
            <p:spPr bwMode="auto">
              <a:xfrm>
                <a:off x="3270" y="3446"/>
                <a:ext cx="10" cy="51"/>
              </a:xfrm>
              <a:prstGeom prst="line">
                <a:avLst/>
              </a:prstGeom>
              <a:noFill/>
              <a:ln w="12700">
                <a:solidFill>
                  <a:srgbClr val="000000"/>
                </a:solidFill>
                <a:round/>
                <a:headEnd/>
                <a:tailEnd/>
              </a:ln>
            </p:spPr>
            <p:txBody>
              <a:bodyPr anchor="ctr"/>
              <a:lstStyle/>
              <a:p>
                <a:endParaRPr lang="en-IE"/>
              </a:p>
            </p:txBody>
          </p:sp>
          <p:sp>
            <p:nvSpPr>
              <p:cNvPr id="33087" name="Line 34"/>
              <p:cNvSpPr>
                <a:spLocks noChangeShapeType="1"/>
              </p:cNvSpPr>
              <p:nvPr/>
            </p:nvSpPr>
            <p:spPr bwMode="auto">
              <a:xfrm>
                <a:off x="3299" y="3438"/>
                <a:ext cx="9" cy="52"/>
              </a:xfrm>
              <a:prstGeom prst="line">
                <a:avLst/>
              </a:prstGeom>
              <a:noFill/>
              <a:ln w="12700">
                <a:solidFill>
                  <a:srgbClr val="000000"/>
                </a:solidFill>
                <a:round/>
                <a:headEnd/>
                <a:tailEnd/>
              </a:ln>
            </p:spPr>
            <p:txBody>
              <a:bodyPr anchor="ctr"/>
              <a:lstStyle/>
              <a:p>
                <a:endParaRPr lang="en-IE"/>
              </a:p>
            </p:txBody>
          </p:sp>
          <p:sp>
            <p:nvSpPr>
              <p:cNvPr id="33088" name="Line 35"/>
              <p:cNvSpPr>
                <a:spLocks noChangeShapeType="1"/>
              </p:cNvSpPr>
              <p:nvPr/>
            </p:nvSpPr>
            <p:spPr bwMode="auto">
              <a:xfrm>
                <a:off x="3327" y="3430"/>
                <a:ext cx="9" cy="52"/>
              </a:xfrm>
              <a:prstGeom prst="line">
                <a:avLst/>
              </a:prstGeom>
              <a:noFill/>
              <a:ln w="12700">
                <a:solidFill>
                  <a:srgbClr val="000000"/>
                </a:solidFill>
                <a:round/>
                <a:headEnd/>
                <a:tailEnd/>
              </a:ln>
            </p:spPr>
            <p:txBody>
              <a:bodyPr anchor="ctr"/>
              <a:lstStyle/>
              <a:p>
                <a:endParaRPr lang="en-IE"/>
              </a:p>
            </p:txBody>
          </p:sp>
          <p:sp>
            <p:nvSpPr>
              <p:cNvPr id="33089" name="Line 36"/>
              <p:cNvSpPr>
                <a:spLocks noChangeShapeType="1"/>
              </p:cNvSpPr>
              <p:nvPr/>
            </p:nvSpPr>
            <p:spPr bwMode="auto">
              <a:xfrm>
                <a:off x="3355" y="3421"/>
                <a:ext cx="10" cy="52"/>
              </a:xfrm>
              <a:prstGeom prst="line">
                <a:avLst/>
              </a:prstGeom>
              <a:noFill/>
              <a:ln w="12700">
                <a:solidFill>
                  <a:srgbClr val="000000"/>
                </a:solidFill>
                <a:round/>
                <a:headEnd/>
                <a:tailEnd/>
              </a:ln>
            </p:spPr>
            <p:txBody>
              <a:bodyPr anchor="ctr"/>
              <a:lstStyle/>
              <a:p>
                <a:endParaRPr lang="en-IE"/>
              </a:p>
            </p:txBody>
          </p:sp>
          <p:sp>
            <p:nvSpPr>
              <p:cNvPr id="33090" name="Line 37"/>
              <p:cNvSpPr>
                <a:spLocks noChangeShapeType="1"/>
              </p:cNvSpPr>
              <p:nvPr/>
            </p:nvSpPr>
            <p:spPr bwMode="auto">
              <a:xfrm>
                <a:off x="3385" y="3413"/>
                <a:ext cx="9" cy="52"/>
              </a:xfrm>
              <a:prstGeom prst="line">
                <a:avLst/>
              </a:prstGeom>
              <a:noFill/>
              <a:ln w="12700">
                <a:solidFill>
                  <a:srgbClr val="000000"/>
                </a:solidFill>
                <a:round/>
                <a:headEnd/>
                <a:tailEnd/>
              </a:ln>
            </p:spPr>
            <p:txBody>
              <a:bodyPr anchor="ctr"/>
              <a:lstStyle/>
              <a:p>
                <a:endParaRPr lang="en-IE"/>
              </a:p>
            </p:txBody>
          </p:sp>
          <p:sp>
            <p:nvSpPr>
              <p:cNvPr id="33091" name="Line 38"/>
              <p:cNvSpPr>
                <a:spLocks noChangeShapeType="1"/>
              </p:cNvSpPr>
              <p:nvPr/>
            </p:nvSpPr>
            <p:spPr bwMode="auto">
              <a:xfrm>
                <a:off x="3414" y="3405"/>
                <a:ext cx="9" cy="52"/>
              </a:xfrm>
              <a:prstGeom prst="line">
                <a:avLst/>
              </a:prstGeom>
              <a:noFill/>
              <a:ln w="12700">
                <a:solidFill>
                  <a:srgbClr val="000000"/>
                </a:solidFill>
                <a:round/>
                <a:headEnd/>
                <a:tailEnd/>
              </a:ln>
            </p:spPr>
            <p:txBody>
              <a:bodyPr anchor="ctr"/>
              <a:lstStyle/>
              <a:p>
                <a:endParaRPr lang="en-IE"/>
              </a:p>
            </p:txBody>
          </p:sp>
          <p:sp>
            <p:nvSpPr>
              <p:cNvPr id="33092" name="Line 39"/>
              <p:cNvSpPr>
                <a:spLocks noChangeShapeType="1"/>
              </p:cNvSpPr>
              <p:nvPr/>
            </p:nvSpPr>
            <p:spPr bwMode="auto">
              <a:xfrm>
                <a:off x="3440" y="3397"/>
                <a:ext cx="10" cy="52"/>
              </a:xfrm>
              <a:prstGeom prst="line">
                <a:avLst/>
              </a:prstGeom>
              <a:noFill/>
              <a:ln w="12700">
                <a:solidFill>
                  <a:srgbClr val="000000"/>
                </a:solidFill>
                <a:round/>
                <a:headEnd/>
                <a:tailEnd/>
              </a:ln>
            </p:spPr>
            <p:txBody>
              <a:bodyPr anchor="ctr"/>
              <a:lstStyle/>
              <a:p>
                <a:endParaRPr lang="en-IE"/>
              </a:p>
            </p:txBody>
          </p:sp>
          <p:sp>
            <p:nvSpPr>
              <p:cNvPr id="33093" name="Line 40"/>
              <p:cNvSpPr>
                <a:spLocks noChangeShapeType="1"/>
              </p:cNvSpPr>
              <p:nvPr/>
            </p:nvSpPr>
            <p:spPr bwMode="auto">
              <a:xfrm>
                <a:off x="3470" y="3389"/>
                <a:ext cx="9" cy="52"/>
              </a:xfrm>
              <a:prstGeom prst="line">
                <a:avLst/>
              </a:prstGeom>
              <a:noFill/>
              <a:ln w="12700">
                <a:solidFill>
                  <a:srgbClr val="000000"/>
                </a:solidFill>
                <a:round/>
                <a:headEnd/>
                <a:tailEnd/>
              </a:ln>
            </p:spPr>
            <p:txBody>
              <a:bodyPr anchor="ctr"/>
              <a:lstStyle/>
              <a:p>
                <a:endParaRPr lang="en-IE"/>
              </a:p>
            </p:txBody>
          </p:sp>
          <p:sp>
            <p:nvSpPr>
              <p:cNvPr id="33094" name="Rectangle 41"/>
              <p:cNvSpPr>
                <a:spLocks noChangeArrowheads="1"/>
              </p:cNvSpPr>
              <p:nvPr/>
            </p:nvSpPr>
            <p:spPr bwMode="auto">
              <a:xfrm rot="-960000">
                <a:off x="2579" y="3391"/>
                <a:ext cx="16"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095" name="Rectangle 42"/>
              <p:cNvSpPr>
                <a:spLocks noChangeArrowheads="1"/>
              </p:cNvSpPr>
              <p:nvPr/>
            </p:nvSpPr>
            <p:spPr bwMode="auto">
              <a:xfrm rot="-960000">
                <a:off x="2594" y="3442"/>
                <a:ext cx="15" cy="32"/>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096" name="Rectangle 43"/>
              <p:cNvSpPr>
                <a:spLocks noChangeArrowheads="1"/>
              </p:cNvSpPr>
              <p:nvPr/>
            </p:nvSpPr>
            <p:spPr bwMode="auto">
              <a:xfrm rot="-960000">
                <a:off x="2608" y="3490"/>
                <a:ext cx="15" cy="35"/>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097" name="Rectangle 44"/>
              <p:cNvSpPr>
                <a:spLocks noChangeArrowheads="1"/>
              </p:cNvSpPr>
              <p:nvPr/>
            </p:nvSpPr>
            <p:spPr bwMode="auto">
              <a:xfrm rot="-960000">
                <a:off x="2621" y="3540"/>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098" name="Rectangle 45"/>
              <p:cNvSpPr>
                <a:spLocks noChangeArrowheads="1"/>
              </p:cNvSpPr>
              <p:nvPr/>
            </p:nvSpPr>
            <p:spPr bwMode="auto">
              <a:xfrm rot="-960000">
                <a:off x="2677" y="3363"/>
                <a:ext cx="15"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099" name="Rectangle 46"/>
              <p:cNvSpPr>
                <a:spLocks noChangeArrowheads="1"/>
              </p:cNvSpPr>
              <p:nvPr/>
            </p:nvSpPr>
            <p:spPr bwMode="auto">
              <a:xfrm rot="-960000">
                <a:off x="2692" y="3414"/>
                <a:ext cx="14"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0" name="Rectangle 47"/>
              <p:cNvSpPr>
                <a:spLocks noChangeArrowheads="1"/>
              </p:cNvSpPr>
              <p:nvPr/>
            </p:nvSpPr>
            <p:spPr bwMode="auto">
              <a:xfrm rot="-960000">
                <a:off x="2706" y="3462"/>
                <a:ext cx="14" cy="35"/>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1" name="Rectangle 48"/>
              <p:cNvSpPr>
                <a:spLocks noChangeArrowheads="1"/>
              </p:cNvSpPr>
              <p:nvPr/>
            </p:nvSpPr>
            <p:spPr bwMode="auto">
              <a:xfrm rot="-960000">
                <a:off x="2719" y="3513"/>
                <a:ext cx="15"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2" name="Rectangle 49"/>
              <p:cNvSpPr>
                <a:spLocks noChangeArrowheads="1"/>
              </p:cNvSpPr>
              <p:nvPr/>
            </p:nvSpPr>
            <p:spPr bwMode="auto">
              <a:xfrm rot="-960000">
                <a:off x="2617" y="3366"/>
                <a:ext cx="81" cy="208"/>
              </a:xfrm>
              <a:prstGeom prst="rect">
                <a:avLst/>
              </a:prstGeom>
              <a:solidFill>
                <a:srgbClr val="C0C0C0"/>
              </a:solidFill>
              <a:ln w="3175">
                <a:solidFill>
                  <a:srgbClr val="000000"/>
                </a:solidFill>
                <a:miter lim="800000"/>
                <a:headEnd/>
                <a:tailEnd/>
              </a:ln>
            </p:spPr>
            <p:txBody>
              <a:bodyPr anchor="ctr"/>
              <a:lstStyle/>
              <a:p>
                <a:endParaRPr lang="en-IE">
                  <a:latin typeface="Calibri" pitchFamily="34" charset="0"/>
                </a:endParaRPr>
              </a:p>
            </p:txBody>
          </p:sp>
          <p:grpSp>
            <p:nvGrpSpPr>
              <p:cNvPr id="5" name="Group 50"/>
              <p:cNvGrpSpPr>
                <a:grpSpLocks/>
              </p:cNvGrpSpPr>
              <p:nvPr/>
            </p:nvGrpSpPr>
            <p:grpSpPr bwMode="auto">
              <a:xfrm>
                <a:off x="3374" y="3178"/>
                <a:ext cx="66" cy="66"/>
                <a:chOff x="4763" y="2057"/>
                <a:chExt cx="66" cy="66"/>
              </a:xfrm>
            </p:grpSpPr>
            <p:sp>
              <p:nvSpPr>
                <p:cNvPr id="33133" name="Oval 51"/>
                <p:cNvSpPr>
                  <a:spLocks noChangeArrowheads="1"/>
                </p:cNvSpPr>
                <p:nvPr/>
              </p:nvSpPr>
              <p:spPr bwMode="auto">
                <a:xfrm rot="-960000">
                  <a:off x="4763" y="2057"/>
                  <a:ext cx="66" cy="66"/>
                </a:xfrm>
                <a:prstGeom prst="ellipse">
                  <a:avLst/>
                </a:prstGeom>
                <a:solidFill>
                  <a:srgbClr val="008000"/>
                </a:solidFill>
                <a:ln w="6350">
                  <a:solidFill>
                    <a:srgbClr val="000000"/>
                  </a:solidFill>
                  <a:round/>
                  <a:headEnd/>
                  <a:tailEnd/>
                </a:ln>
              </p:spPr>
              <p:txBody>
                <a:bodyPr anchor="ctr"/>
                <a:lstStyle/>
                <a:p>
                  <a:endParaRPr lang="en-IE">
                    <a:latin typeface="Calibri" pitchFamily="34" charset="0"/>
                  </a:endParaRPr>
                </a:p>
              </p:txBody>
            </p:sp>
            <p:sp>
              <p:nvSpPr>
                <p:cNvPr id="33134" name="Oval 52"/>
                <p:cNvSpPr>
                  <a:spLocks noChangeArrowheads="1"/>
                </p:cNvSpPr>
                <p:nvPr/>
              </p:nvSpPr>
              <p:spPr bwMode="auto">
                <a:xfrm rot="-960000">
                  <a:off x="4765" y="2063"/>
                  <a:ext cx="47" cy="49"/>
                </a:xfrm>
                <a:prstGeom prst="ellipse">
                  <a:avLst/>
                </a:prstGeom>
                <a:solidFill>
                  <a:srgbClr val="FFFFFF"/>
                </a:solidFill>
                <a:ln w="6350">
                  <a:solidFill>
                    <a:srgbClr val="000000"/>
                  </a:solidFill>
                  <a:round/>
                  <a:headEnd/>
                  <a:tailEnd/>
                </a:ln>
              </p:spPr>
              <p:txBody>
                <a:bodyPr anchor="ctr"/>
                <a:lstStyle/>
                <a:p>
                  <a:endParaRPr lang="en-IE">
                    <a:latin typeface="Calibri" pitchFamily="34" charset="0"/>
                  </a:endParaRPr>
                </a:p>
              </p:txBody>
            </p:sp>
          </p:grpSp>
          <p:sp>
            <p:nvSpPr>
              <p:cNvPr id="33104" name="Rectangle 53"/>
              <p:cNvSpPr>
                <a:spLocks noChangeArrowheads="1"/>
              </p:cNvSpPr>
              <p:nvPr/>
            </p:nvSpPr>
            <p:spPr bwMode="auto">
              <a:xfrm rot="-960000">
                <a:off x="2766" y="3338"/>
                <a:ext cx="14"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5" name="Rectangle 54"/>
              <p:cNvSpPr>
                <a:spLocks noChangeArrowheads="1"/>
              </p:cNvSpPr>
              <p:nvPr/>
            </p:nvSpPr>
            <p:spPr bwMode="auto">
              <a:xfrm rot="-960000">
                <a:off x="2781" y="3389"/>
                <a:ext cx="14"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6" name="Rectangle 55"/>
              <p:cNvSpPr>
                <a:spLocks noChangeArrowheads="1"/>
              </p:cNvSpPr>
              <p:nvPr/>
            </p:nvSpPr>
            <p:spPr bwMode="auto">
              <a:xfrm rot="-960000">
                <a:off x="2795" y="3437"/>
                <a:ext cx="14" cy="35"/>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7" name="Rectangle 56"/>
              <p:cNvSpPr>
                <a:spLocks noChangeArrowheads="1"/>
              </p:cNvSpPr>
              <p:nvPr/>
            </p:nvSpPr>
            <p:spPr bwMode="auto">
              <a:xfrm rot="-960000">
                <a:off x="2809" y="3488"/>
                <a:ext cx="14"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8" name="Rectangle 57"/>
              <p:cNvSpPr>
                <a:spLocks noChangeArrowheads="1"/>
              </p:cNvSpPr>
              <p:nvPr/>
            </p:nvSpPr>
            <p:spPr bwMode="auto">
              <a:xfrm rot="-960000">
                <a:off x="2862" y="3310"/>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09" name="Rectangle 58"/>
              <p:cNvSpPr>
                <a:spLocks noChangeArrowheads="1"/>
              </p:cNvSpPr>
              <p:nvPr/>
            </p:nvSpPr>
            <p:spPr bwMode="auto">
              <a:xfrm rot="-960000">
                <a:off x="2877" y="3360"/>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0" name="Rectangle 59"/>
              <p:cNvSpPr>
                <a:spLocks noChangeArrowheads="1"/>
              </p:cNvSpPr>
              <p:nvPr/>
            </p:nvSpPr>
            <p:spPr bwMode="auto">
              <a:xfrm rot="-960000">
                <a:off x="2891" y="3409"/>
                <a:ext cx="16"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1" name="Rectangle 60"/>
              <p:cNvSpPr>
                <a:spLocks noChangeArrowheads="1"/>
              </p:cNvSpPr>
              <p:nvPr/>
            </p:nvSpPr>
            <p:spPr bwMode="auto">
              <a:xfrm rot="-960000">
                <a:off x="2905" y="3459"/>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2" name="Rectangle 61"/>
              <p:cNvSpPr>
                <a:spLocks noChangeArrowheads="1"/>
              </p:cNvSpPr>
              <p:nvPr/>
            </p:nvSpPr>
            <p:spPr bwMode="auto">
              <a:xfrm rot="-960000">
                <a:off x="2802" y="3313"/>
                <a:ext cx="83" cy="207"/>
              </a:xfrm>
              <a:prstGeom prst="rect">
                <a:avLst/>
              </a:prstGeom>
              <a:solidFill>
                <a:srgbClr val="C0C0C0"/>
              </a:solidFill>
              <a:ln w="3175">
                <a:solidFill>
                  <a:srgbClr val="000000"/>
                </a:solidFill>
                <a:miter lim="800000"/>
                <a:headEnd/>
                <a:tailEnd/>
              </a:ln>
            </p:spPr>
            <p:txBody>
              <a:bodyPr anchor="ctr"/>
              <a:lstStyle/>
              <a:p>
                <a:endParaRPr lang="en-IE">
                  <a:latin typeface="Calibri" pitchFamily="34" charset="0"/>
                </a:endParaRPr>
              </a:p>
            </p:txBody>
          </p:sp>
          <p:sp>
            <p:nvSpPr>
              <p:cNvPr id="33113" name="Rectangle 62"/>
              <p:cNvSpPr>
                <a:spLocks noChangeArrowheads="1"/>
              </p:cNvSpPr>
              <p:nvPr/>
            </p:nvSpPr>
            <p:spPr bwMode="auto">
              <a:xfrm rot="-960000">
                <a:off x="2951" y="3284"/>
                <a:ext cx="16"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4" name="Rectangle 63"/>
              <p:cNvSpPr>
                <a:spLocks noChangeArrowheads="1"/>
              </p:cNvSpPr>
              <p:nvPr/>
            </p:nvSpPr>
            <p:spPr bwMode="auto">
              <a:xfrm rot="-960000">
                <a:off x="2966" y="3335"/>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5" name="Rectangle 64"/>
              <p:cNvSpPr>
                <a:spLocks noChangeArrowheads="1"/>
              </p:cNvSpPr>
              <p:nvPr/>
            </p:nvSpPr>
            <p:spPr bwMode="auto">
              <a:xfrm rot="-960000">
                <a:off x="2980" y="3383"/>
                <a:ext cx="16" cy="35"/>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6" name="Rectangle 65"/>
              <p:cNvSpPr>
                <a:spLocks noChangeArrowheads="1"/>
              </p:cNvSpPr>
              <p:nvPr/>
            </p:nvSpPr>
            <p:spPr bwMode="auto">
              <a:xfrm rot="-960000">
                <a:off x="2993" y="3434"/>
                <a:ext cx="17"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7" name="Rectangle 66"/>
              <p:cNvSpPr>
                <a:spLocks noChangeArrowheads="1"/>
              </p:cNvSpPr>
              <p:nvPr/>
            </p:nvSpPr>
            <p:spPr bwMode="auto">
              <a:xfrm rot="-960000">
                <a:off x="3049" y="3257"/>
                <a:ext cx="15"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8" name="Rectangle 67"/>
              <p:cNvSpPr>
                <a:spLocks noChangeArrowheads="1"/>
              </p:cNvSpPr>
              <p:nvPr/>
            </p:nvSpPr>
            <p:spPr bwMode="auto">
              <a:xfrm rot="-960000">
                <a:off x="3064" y="3307"/>
                <a:ext cx="15"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19" name="Rectangle 68"/>
              <p:cNvSpPr>
                <a:spLocks noChangeArrowheads="1"/>
              </p:cNvSpPr>
              <p:nvPr/>
            </p:nvSpPr>
            <p:spPr bwMode="auto">
              <a:xfrm rot="-960000">
                <a:off x="3077" y="3356"/>
                <a:ext cx="16"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0" name="Rectangle 69"/>
              <p:cNvSpPr>
                <a:spLocks noChangeArrowheads="1"/>
              </p:cNvSpPr>
              <p:nvPr/>
            </p:nvSpPr>
            <p:spPr bwMode="auto">
              <a:xfrm rot="-960000">
                <a:off x="3091" y="3406"/>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1" name="Rectangle 70"/>
              <p:cNvSpPr>
                <a:spLocks noChangeArrowheads="1"/>
              </p:cNvSpPr>
              <p:nvPr/>
            </p:nvSpPr>
            <p:spPr bwMode="auto">
              <a:xfrm rot="-960000">
                <a:off x="2989" y="3260"/>
                <a:ext cx="83" cy="207"/>
              </a:xfrm>
              <a:prstGeom prst="rect">
                <a:avLst/>
              </a:prstGeom>
              <a:solidFill>
                <a:srgbClr val="C0C0C0"/>
              </a:solidFill>
              <a:ln w="3175">
                <a:solidFill>
                  <a:srgbClr val="000000"/>
                </a:solidFill>
                <a:miter lim="800000"/>
                <a:headEnd/>
                <a:tailEnd/>
              </a:ln>
            </p:spPr>
            <p:txBody>
              <a:bodyPr anchor="ctr"/>
              <a:lstStyle/>
              <a:p>
                <a:endParaRPr lang="en-IE">
                  <a:latin typeface="Calibri" pitchFamily="34" charset="0"/>
                </a:endParaRPr>
              </a:p>
            </p:txBody>
          </p:sp>
          <p:sp>
            <p:nvSpPr>
              <p:cNvPr id="33122" name="Rectangle 71"/>
              <p:cNvSpPr>
                <a:spLocks noChangeArrowheads="1"/>
              </p:cNvSpPr>
              <p:nvPr/>
            </p:nvSpPr>
            <p:spPr bwMode="auto">
              <a:xfrm rot="-960000">
                <a:off x="3138" y="3231"/>
                <a:ext cx="16"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3" name="Rectangle 72"/>
              <p:cNvSpPr>
                <a:spLocks noChangeArrowheads="1"/>
              </p:cNvSpPr>
              <p:nvPr/>
            </p:nvSpPr>
            <p:spPr bwMode="auto">
              <a:xfrm rot="-960000">
                <a:off x="3153" y="3281"/>
                <a:ext cx="15"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4" name="Rectangle 73"/>
              <p:cNvSpPr>
                <a:spLocks noChangeArrowheads="1"/>
              </p:cNvSpPr>
              <p:nvPr/>
            </p:nvSpPr>
            <p:spPr bwMode="auto">
              <a:xfrm rot="-960000">
                <a:off x="3167" y="3330"/>
                <a:ext cx="15"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5" name="Rectangle 74"/>
              <p:cNvSpPr>
                <a:spLocks noChangeArrowheads="1"/>
              </p:cNvSpPr>
              <p:nvPr/>
            </p:nvSpPr>
            <p:spPr bwMode="auto">
              <a:xfrm rot="-960000">
                <a:off x="3181" y="3380"/>
                <a:ext cx="15"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6" name="Rectangle 75"/>
              <p:cNvSpPr>
                <a:spLocks noChangeArrowheads="1"/>
              </p:cNvSpPr>
              <p:nvPr/>
            </p:nvSpPr>
            <p:spPr bwMode="auto">
              <a:xfrm rot="-960000">
                <a:off x="3234" y="3203"/>
                <a:ext cx="18"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7" name="Rectangle 76"/>
              <p:cNvSpPr>
                <a:spLocks noChangeArrowheads="1"/>
              </p:cNvSpPr>
              <p:nvPr/>
            </p:nvSpPr>
            <p:spPr bwMode="auto">
              <a:xfrm rot="-960000">
                <a:off x="3249" y="3253"/>
                <a:ext cx="17"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8" name="Rectangle 77"/>
              <p:cNvSpPr>
                <a:spLocks noChangeArrowheads="1"/>
              </p:cNvSpPr>
              <p:nvPr/>
            </p:nvSpPr>
            <p:spPr bwMode="auto">
              <a:xfrm rot="-960000">
                <a:off x="3263" y="3302"/>
                <a:ext cx="17" cy="34"/>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29" name="Rectangle 78"/>
              <p:cNvSpPr>
                <a:spLocks noChangeArrowheads="1"/>
              </p:cNvSpPr>
              <p:nvPr/>
            </p:nvSpPr>
            <p:spPr bwMode="auto">
              <a:xfrm rot="-960000">
                <a:off x="3277" y="3352"/>
                <a:ext cx="17" cy="33"/>
              </a:xfrm>
              <a:prstGeom prst="rect">
                <a:avLst/>
              </a:prstGeom>
              <a:solidFill>
                <a:srgbClr val="000000"/>
              </a:solidFill>
              <a:ln w="3175">
                <a:noFill/>
                <a:miter lim="800000"/>
                <a:headEnd/>
                <a:tailEnd/>
              </a:ln>
            </p:spPr>
            <p:txBody>
              <a:bodyPr anchor="ctr"/>
              <a:lstStyle/>
              <a:p>
                <a:endParaRPr lang="en-IE">
                  <a:latin typeface="Calibri" pitchFamily="34" charset="0"/>
                </a:endParaRPr>
              </a:p>
            </p:txBody>
          </p:sp>
          <p:sp>
            <p:nvSpPr>
              <p:cNvPr id="33130" name="Rectangle 79"/>
              <p:cNvSpPr>
                <a:spLocks noChangeArrowheads="1"/>
              </p:cNvSpPr>
              <p:nvPr/>
            </p:nvSpPr>
            <p:spPr bwMode="auto">
              <a:xfrm rot="-960000">
                <a:off x="3176" y="3206"/>
                <a:ext cx="81" cy="207"/>
              </a:xfrm>
              <a:prstGeom prst="rect">
                <a:avLst/>
              </a:prstGeom>
              <a:solidFill>
                <a:srgbClr val="C0C0C0"/>
              </a:solidFill>
              <a:ln w="3175">
                <a:solidFill>
                  <a:srgbClr val="000000"/>
                </a:solidFill>
                <a:miter lim="800000"/>
                <a:headEnd/>
                <a:tailEnd/>
              </a:ln>
            </p:spPr>
            <p:txBody>
              <a:bodyPr anchor="ctr"/>
              <a:lstStyle/>
              <a:p>
                <a:endParaRPr lang="en-IE">
                  <a:latin typeface="Calibri" pitchFamily="34" charset="0"/>
                </a:endParaRPr>
              </a:p>
            </p:txBody>
          </p:sp>
          <p:sp>
            <p:nvSpPr>
              <p:cNvPr id="33131" name="Oval 80"/>
              <p:cNvSpPr>
                <a:spLocks noChangeArrowheads="1"/>
              </p:cNvSpPr>
              <p:nvPr/>
            </p:nvSpPr>
            <p:spPr bwMode="auto">
              <a:xfrm rot="-960000">
                <a:off x="2455" y="3443"/>
                <a:ext cx="66" cy="66"/>
              </a:xfrm>
              <a:prstGeom prst="ellipse">
                <a:avLst/>
              </a:prstGeom>
              <a:solidFill>
                <a:srgbClr val="008000"/>
              </a:solidFill>
              <a:ln w="6350">
                <a:solidFill>
                  <a:srgbClr val="000000"/>
                </a:solidFill>
                <a:round/>
                <a:headEnd/>
                <a:tailEnd/>
              </a:ln>
            </p:spPr>
            <p:txBody>
              <a:bodyPr anchor="ctr"/>
              <a:lstStyle/>
              <a:p>
                <a:endParaRPr lang="en-IE">
                  <a:latin typeface="Calibri" pitchFamily="34" charset="0"/>
                </a:endParaRPr>
              </a:p>
            </p:txBody>
          </p:sp>
          <p:sp>
            <p:nvSpPr>
              <p:cNvPr id="33132" name="Oval 81"/>
              <p:cNvSpPr>
                <a:spLocks noChangeArrowheads="1"/>
              </p:cNvSpPr>
              <p:nvPr/>
            </p:nvSpPr>
            <p:spPr bwMode="auto">
              <a:xfrm rot="-960000">
                <a:off x="2465" y="3446"/>
                <a:ext cx="47" cy="49"/>
              </a:xfrm>
              <a:prstGeom prst="ellipse">
                <a:avLst/>
              </a:prstGeom>
              <a:solidFill>
                <a:srgbClr val="FFFFFF"/>
              </a:solidFill>
              <a:ln w="6350">
                <a:solidFill>
                  <a:srgbClr val="000000"/>
                </a:solidFill>
                <a:round/>
                <a:headEnd/>
                <a:tailEnd/>
              </a:ln>
            </p:spPr>
            <p:txBody>
              <a:bodyPr anchor="ctr"/>
              <a:lstStyle/>
              <a:p>
                <a:endParaRPr lang="en-IE">
                  <a:latin typeface="Calibri" pitchFamily="34" charset="0"/>
                </a:endParaRPr>
              </a:p>
            </p:txBody>
          </p:sp>
        </p:grpSp>
      </p:grpSp>
      <p:grpSp>
        <p:nvGrpSpPr>
          <p:cNvPr id="6" name="Group 82"/>
          <p:cNvGrpSpPr>
            <a:grpSpLocks/>
          </p:cNvGrpSpPr>
          <p:nvPr/>
        </p:nvGrpSpPr>
        <p:grpSpPr bwMode="auto">
          <a:xfrm>
            <a:off x="5686425" y="1785938"/>
            <a:ext cx="1528763" cy="963612"/>
            <a:chOff x="3716" y="725"/>
            <a:chExt cx="1281" cy="808"/>
          </a:xfrm>
        </p:grpSpPr>
        <p:sp>
          <p:nvSpPr>
            <p:cNvPr id="3155" name="Rectangle 83"/>
            <p:cNvSpPr>
              <a:spLocks noChangeArrowheads="1"/>
            </p:cNvSpPr>
            <p:nvPr/>
          </p:nvSpPr>
          <p:spPr bwMode="auto">
            <a:xfrm>
              <a:off x="3716" y="725"/>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SMP Scalability</a:t>
              </a:r>
              <a:endParaRPr lang="en-US">
                <a:latin typeface="Arial" pitchFamily="34" charset="0"/>
              </a:endParaRPr>
            </a:p>
          </p:txBody>
        </p:sp>
        <p:grpSp>
          <p:nvGrpSpPr>
            <p:cNvPr id="7" name="Group 84"/>
            <p:cNvGrpSpPr>
              <a:grpSpLocks/>
            </p:cNvGrpSpPr>
            <p:nvPr/>
          </p:nvGrpSpPr>
          <p:grpSpPr bwMode="auto">
            <a:xfrm>
              <a:off x="3774" y="1057"/>
              <a:ext cx="1170" cy="358"/>
              <a:chOff x="252" y="2092"/>
              <a:chExt cx="1385" cy="424"/>
            </a:xfrm>
          </p:grpSpPr>
          <p:grpSp>
            <p:nvGrpSpPr>
              <p:cNvPr id="8" name="Group 85"/>
              <p:cNvGrpSpPr>
                <a:grpSpLocks/>
              </p:cNvGrpSpPr>
              <p:nvPr/>
            </p:nvGrpSpPr>
            <p:grpSpPr bwMode="auto">
              <a:xfrm>
                <a:off x="252" y="2092"/>
                <a:ext cx="492" cy="424"/>
                <a:chOff x="4043" y="3208"/>
                <a:chExt cx="783" cy="559"/>
              </a:xfrm>
            </p:grpSpPr>
            <p:sp>
              <p:nvSpPr>
                <p:cNvPr id="33038" name="Freeform 86"/>
                <p:cNvSpPr>
                  <a:spLocks/>
                </p:cNvSpPr>
                <p:nvPr/>
              </p:nvSpPr>
              <p:spPr bwMode="auto">
                <a:xfrm>
                  <a:off x="4043" y="3567"/>
                  <a:ext cx="428" cy="200"/>
                </a:xfrm>
                <a:custGeom>
                  <a:avLst/>
                  <a:gdLst>
                    <a:gd name="T0" fmla="*/ 0 w 428"/>
                    <a:gd name="T1" fmla="*/ 0 h 200"/>
                    <a:gd name="T2" fmla="*/ 427 w 428"/>
                    <a:gd name="T3" fmla="*/ 150 h 200"/>
                    <a:gd name="T4" fmla="*/ 427 w 428"/>
                    <a:gd name="T5" fmla="*/ 199 h 200"/>
                    <a:gd name="T6" fmla="*/ 0 w 428"/>
                    <a:gd name="T7" fmla="*/ 48 h 200"/>
                    <a:gd name="T8" fmla="*/ 0 w 428"/>
                    <a:gd name="T9" fmla="*/ 0 h 200"/>
                    <a:gd name="T10" fmla="*/ 0 60000 65536"/>
                    <a:gd name="T11" fmla="*/ 0 60000 65536"/>
                    <a:gd name="T12" fmla="*/ 0 60000 65536"/>
                    <a:gd name="T13" fmla="*/ 0 60000 65536"/>
                    <a:gd name="T14" fmla="*/ 0 60000 65536"/>
                    <a:gd name="T15" fmla="*/ 0 w 428"/>
                    <a:gd name="T16" fmla="*/ 0 h 200"/>
                    <a:gd name="T17" fmla="*/ 428 w 428"/>
                    <a:gd name="T18" fmla="*/ 200 h 200"/>
                  </a:gdLst>
                  <a:ahLst/>
                  <a:cxnLst>
                    <a:cxn ang="T10">
                      <a:pos x="T0" y="T1"/>
                    </a:cxn>
                    <a:cxn ang="T11">
                      <a:pos x="T2" y="T3"/>
                    </a:cxn>
                    <a:cxn ang="T12">
                      <a:pos x="T4" y="T5"/>
                    </a:cxn>
                    <a:cxn ang="T13">
                      <a:pos x="T6" y="T7"/>
                    </a:cxn>
                    <a:cxn ang="T14">
                      <a:pos x="T8" y="T9"/>
                    </a:cxn>
                  </a:cxnLst>
                  <a:rect l="T15" t="T16" r="T17" b="T18"/>
                  <a:pathLst>
                    <a:path w="428" h="200">
                      <a:moveTo>
                        <a:pt x="0" y="0"/>
                      </a:moveTo>
                      <a:lnTo>
                        <a:pt x="427" y="150"/>
                      </a:lnTo>
                      <a:lnTo>
                        <a:pt x="427" y="199"/>
                      </a:lnTo>
                      <a:lnTo>
                        <a:pt x="0" y="48"/>
                      </a:lnTo>
                      <a:lnTo>
                        <a:pt x="0" y="0"/>
                      </a:lnTo>
                    </a:path>
                  </a:pathLst>
                </a:custGeom>
                <a:solidFill>
                  <a:srgbClr val="001F9F"/>
                </a:solidFill>
                <a:ln w="12700" cap="rnd" cmpd="sng">
                  <a:solidFill>
                    <a:srgbClr val="000000"/>
                  </a:solidFill>
                  <a:prstDash val="solid"/>
                  <a:round/>
                  <a:headEnd type="none" w="med" len="med"/>
                  <a:tailEnd type="none" w="med" len="med"/>
                </a:ln>
              </p:spPr>
              <p:txBody>
                <a:bodyPr/>
                <a:lstStyle/>
                <a:p>
                  <a:endParaRPr lang="en-IE"/>
                </a:p>
              </p:txBody>
            </p:sp>
            <p:sp>
              <p:nvSpPr>
                <p:cNvPr id="33039" name="Freeform 87"/>
                <p:cNvSpPr>
                  <a:spLocks/>
                </p:cNvSpPr>
                <p:nvPr/>
              </p:nvSpPr>
              <p:spPr bwMode="auto">
                <a:xfrm>
                  <a:off x="4470" y="3494"/>
                  <a:ext cx="356" cy="273"/>
                </a:xfrm>
                <a:custGeom>
                  <a:avLst/>
                  <a:gdLst>
                    <a:gd name="T0" fmla="*/ 0 w 356"/>
                    <a:gd name="T1" fmla="*/ 224 h 273"/>
                    <a:gd name="T2" fmla="*/ 355 w 356"/>
                    <a:gd name="T3" fmla="*/ 0 h 273"/>
                    <a:gd name="T4" fmla="*/ 355 w 356"/>
                    <a:gd name="T5" fmla="*/ 48 h 273"/>
                    <a:gd name="T6" fmla="*/ 0 w 356"/>
                    <a:gd name="T7" fmla="*/ 272 h 273"/>
                    <a:gd name="T8" fmla="*/ 0 w 356"/>
                    <a:gd name="T9" fmla="*/ 224 h 273"/>
                    <a:gd name="T10" fmla="*/ 0 60000 65536"/>
                    <a:gd name="T11" fmla="*/ 0 60000 65536"/>
                    <a:gd name="T12" fmla="*/ 0 60000 65536"/>
                    <a:gd name="T13" fmla="*/ 0 60000 65536"/>
                    <a:gd name="T14" fmla="*/ 0 60000 65536"/>
                    <a:gd name="T15" fmla="*/ 0 w 356"/>
                    <a:gd name="T16" fmla="*/ 0 h 273"/>
                    <a:gd name="T17" fmla="*/ 356 w 356"/>
                    <a:gd name="T18" fmla="*/ 273 h 273"/>
                  </a:gdLst>
                  <a:ahLst/>
                  <a:cxnLst>
                    <a:cxn ang="T10">
                      <a:pos x="T0" y="T1"/>
                    </a:cxn>
                    <a:cxn ang="T11">
                      <a:pos x="T2" y="T3"/>
                    </a:cxn>
                    <a:cxn ang="T12">
                      <a:pos x="T4" y="T5"/>
                    </a:cxn>
                    <a:cxn ang="T13">
                      <a:pos x="T6" y="T7"/>
                    </a:cxn>
                    <a:cxn ang="T14">
                      <a:pos x="T8" y="T9"/>
                    </a:cxn>
                  </a:cxnLst>
                  <a:rect l="T15" t="T16" r="T17" b="T18"/>
                  <a:pathLst>
                    <a:path w="356" h="273">
                      <a:moveTo>
                        <a:pt x="0" y="224"/>
                      </a:moveTo>
                      <a:lnTo>
                        <a:pt x="355" y="0"/>
                      </a:lnTo>
                      <a:lnTo>
                        <a:pt x="355" y="48"/>
                      </a:lnTo>
                      <a:lnTo>
                        <a:pt x="0" y="272"/>
                      </a:lnTo>
                      <a:lnTo>
                        <a:pt x="0" y="224"/>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3040" name="Freeform 88"/>
                <p:cNvSpPr>
                  <a:spLocks/>
                </p:cNvSpPr>
                <p:nvPr/>
              </p:nvSpPr>
              <p:spPr bwMode="auto">
                <a:xfrm>
                  <a:off x="4043" y="3393"/>
                  <a:ext cx="783" cy="326"/>
                </a:xfrm>
                <a:custGeom>
                  <a:avLst/>
                  <a:gdLst>
                    <a:gd name="T0" fmla="*/ 0 w 783"/>
                    <a:gd name="T1" fmla="*/ 175 h 326"/>
                    <a:gd name="T2" fmla="*/ 427 w 783"/>
                    <a:gd name="T3" fmla="*/ 325 h 326"/>
                    <a:gd name="T4" fmla="*/ 782 w 783"/>
                    <a:gd name="T5" fmla="*/ 101 h 326"/>
                    <a:gd name="T6" fmla="*/ 411 w 783"/>
                    <a:gd name="T7" fmla="*/ 0 h 326"/>
                    <a:gd name="T8" fmla="*/ 0 w 783"/>
                    <a:gd name="T9" fmla="*/ 175 h 326"/>
                    <a:gd name="T10" fmla="*/ 0 60000 65536"/>
                    <a:gd name="T11" fmla="*/ 0 60000 65536"/>
                    <a:gd name="T12" fmla="*/ 0 60000 65536"/>
                    <a:gd name="T13" fmla="*/ 0 60000 65536"/>
                    <a:gd name="T14" fmla="*/ 0 60000 65536"/>
                    <a:gd name="T15" fmla="*/ 0 w 783"/>
                    <a:gd name="T16" fmla="*/ 0 h 326"/>
                    <a:gd name="T17" fmla="*/ 783 w 783"/>
                    <a:gd name="T18" fmla="*/ 326 h 326"/>
                  </a:gdLst>
                  <a:ahLst/>
                  <a:cxnLst>
                    <a:cxn ang="T10">
                      <a:pos x="T0" y="T1"/>
                    </a:cxn>
                    <a:cxn ang="T11">
                      <a:pos x="T2" y="T3"/>
                    </a:cxn>
                    <a:cxn ang="T12">
                      <a:pos x="T4" y="T5"/>
                    </a:cxn>
                    <a:cxn ang="T13">
                      <a:pos x="T6" y="T7"/>
                    </a:cxn>
                    <a:cxn ang="T14">
                      <a:pos x="T8" y="T9"/>
                    </a:cxn>
                  </a:cxnLst>
                  <a:rect l="T15" t="T16" r="T17" b="T18"/>
                  <a:pathLst>
                    <a:path w="783" h="326">
                      <a:moveTo>
                        <a:pt x="0" y="175"/>
                      </a:moveTo>
                      <a:lnTo>
                        <a:pt x="427" y="325"/>
                      </a:lnTo>
                      <a:lnTo>
                        <a:pt x="782" y="101"/>
                      </a:lnTo>
                      <a:lnTo>
                        <a:pt x="411" y="0"/>
                      </a:lnTo>
                      <a:lnTo>
                        <a:pt x="0" y="175"/>
                      </a:lnTo>
                    </a:path>
                  </a:pathLst>
                </a:custGeom>
                <a:solidFill>
                  <a:srgbClr val="676767"/>
                </a:solidFill>
                <a:ln w="12700" cap="rnd" cmpd="sng">
                  <a:solidFill>
                    <a:srgbClr val="000000"/>
                  </a:solidFill>
                  <a:prstDash val="solid"/>
                  <a:round/>
                  <a:headEnd type="none" w="med" len="med"/>
                  <a:tailEnd type="none" w="med" len="med"/>
                </a:ln>
              </p:spPr>
              <p:txBody>
                <a:bodyPr/>
                <a:lstStyle/>
                <a:p>
                  <a:endParaRPr lang="en-IE"/>
                </a:p>
              </p:txBody>
            </p:sp>
            <p:sp>
              <p:nvSpPr>
                <p:cNvPr id="33041" name="Freeform 89"/>
                <p:cNvSpPr>
                  <a:spLocks/>
                </p:cNvSpPr>
                <p:nvPr/>
              </p:nvSpPr>
              <p:spPr bwMode="auto">
                <a:xfrm>
                  <a:off x="4096" y="3414"/>
                  <a:ext cx="671" cy="289"/>
                </a:xfrm>
                <a:custGeom>
                  <a:avLst/>
                  <a:gdLst>
                    <a:gd name="T0" fmla="*/ 0 w 671"/>
                    <a:gd name="T1" fmla="*/ 173 h 289"/>
                    <a:gd name="T2" fmla="*/ 323 w 671"/>
                    <a:gd name="T3" fmla="*/ 288 h 289"/>
                    <a:gd name="T4" fmla="*/ 670 w 671"/>
                    <a:gd name="T5" fmla="*/ 65 h 289"/>
                    <a:gd name="T6" fmla="*/ 400 w 671"/>
                    <a:gd name="T7" fmla="*/ 0 h 289"/>
                    <a:gd name="T8" fmla="*/ 0 w 671"/>
                    <a:gd name="T9" fmla="*/ 173 h 289"/>
                    <a:gd name="T10" fmla="*/ 0 60000 65536"/>
                    <a:gd name="T11" fmla="*/ 0 60000 65536"/>
                    <a:gd name="T12" fmla="*/ 0 60000 65536"/>
                    <a:gd name="T13" fmla="*/ 0 60000 65536"/>
                    <a:gd name="T14" fmla="*/ 0 60000 65536"/>
                    <a:gd name="T15" fmla="*/ 0 w 671"/>
                    <a:gd name="T16" fmla="*/ 0 h 289"/>
                    <a:gd name="T17" fmla="*/ 671 w 671"/>
                    <a:gd name="T18" fmla="*/ 289 h 289"/>
                  </a:gdLst>
                  <a:ahLst/>
                  <a:cxnLst>
                    <a:cxn ang="T10">
                      <a:pos x="T0" y="T1"/>
                    </a:cxn>
                    <a:cxn ang="T11">
                      <a:pos x="T2" y="T3"/>
                    </a:cxn>
                    <a:cxn ang="T12">
                      <a:pos x="T4" y="T5"/>
                    </a:cxn>
                    <a:cxn ang="T13">
                      <a:pos x="T6" y="T7"/>
                    </a:cxn>
                    <a:cxn ang="T14">
                      <a:pos x="T8" y="T9"/>
                    </a:cxn>
                  </a:cxnLst>
                  <a:rect l="T15" t="T16" r="T17" b="T18"/>
                  <a:pathLst>
                    <a:path w="671" h="289">
                      <a:moveTo>
                        <a:pt x="0" y="173"/>
                      </a:moveTo>
                      <a:lnTo>
                        <a:pt x="323" y="288"/>
                      </a:lnTo>
                      <a:lnTo>
                        <a:pt x="670" y="65"/>
                      </a:lnTo>
                      <a:lnTo>
                        <a:pt x="400" y="0"/>
                      </a:lnTo>
                      <a:lnTo>
                        <a:pt x="0" y="173"/>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IE"/>
                </a:p>
              </p:txBody>
            </p:sp>
            <p:sp>
              <p:nvSpPr>
                <p:cNvPr id="33042" name="Freeform 90"/>
                <p:cNvSpPr>
                  <a:spLocks/>
                </p:cNvSpPr>
                <p:nvPr/>
              </p:nvSpPr>
              <p:spPr bwMode="auto">
                <a:xfrm>
                  <a:off x="4094" y="3586"/>
                  <a:ext cx="331" cy="144"/>
                </a:xfrm>
                <a:custGeom>
                  <a:avLst/>
                  <a:gdLst>
                    <a:gd name="T0" fmla="*/ 0 w 331"/>
                    <a:gd name="T1" fmla="*/ 0 h 144"/>
                    <a:gd name="T2" fmla="*/ 330 w 331"/>
                    <a:gd name="T3" fmla="*/ 116 h 144"/>
                    <a:gd name="T4" fmla="*/ 328 w 331"/>
                    <a:gd name="T5" fmla="*/ 143 h 144"/>
                    <a:gd name="T6" fmla="*/ 0 w 331"/>
                    <a:gd name="T7" fmla="*/ 20 h 144"/>
                    <a:gd name="T8" fmla="*/ 0 w 331"/>
                    <a:gd name="T9" fmla="*/ 0 h 144"/>
                    <a:gd name="T10" fmla="*/ 0 60000 65536"/>
                    <a:gd name="T11" fmla="*/ 0 60000 65536"/>
                    <a:gd name="T12" fmla="*/ 0 60000 65536"/>
                    <a:gd name="T13" fmla="*/ 0 60000 65536"/>
                    <a:gd name="T14" fmla="*/ 0 60000 65536"/>
                    <a:gd name="T15" fmla="*/ 0 w 331"/>
                    <a:gd name="T16" fmla="*/ 0 h 144"/>
                    <a:gd name="T17" fmla="*/ 331 w 331"/>
                    <a:gd name="T18" fmla="*/ 144 h 144"/>
                  </a:gdLst>
                  <a:ahLst/>
                  <a:cxnLst>
                    <a:cxn ang="T10">
                      <a:pos x="T0" y="T1"/>
                    </a:cxn>
                    <a:cxn ang="T11">
                      <a:pos x="T2" y="T3"/>
                    </a:cxn>
                    <a:cxn ang="T12">
                      <a:pos x="T4" y="T5"/>
                    </a:cxn>
                    <a:cxn ang="T13">
                      <a:pos x="T6" y="T7"/>
                    </a:cxn>
                    <a:cxn ang="T14">
                      <a:pos x="T8" y="T9"/>
                    </a:cxn>
                  </a:cxnLst>
                  <a:rect l="T15" t="T16" r="T17" b="T18"/>
                  <a:pathLst>
                    <a:path w="331" h="144">
                      <a:moveTo>
                        <a:pt x="0" y="0"/>
                      </a:moveTo>
                      <a:lnTo>
                        <a:pt x="330" y="116"/>
                      </a:lnTo>
                      <a:lnTo>
                        <a:pt x="328" y="143"/>
                      </a:lnTo>
                      <a:lnTo>
                        <a:pt x="0" y="20"/>
                      </a:lnTo>
                      <a:lnTo>
                        <a:pt x="0" y="0"/>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163" name="Freeform 91"/>
                <p:cNvSpPr>
                  <a:spLocks/>
                </p:cNvSpPr>
                <p:nvPr/>
              </p:nvSpPr>
              <p:spPr bwMode="auto">
                <a:xfrm>
                  <a:off x="4137" y="3359"/>
                  <a:ext cx="40" cy="168"/>
                </a:xfrm>
                <a:custGeom>
                  <a:avLst/>
                  <a:gdLst/>
                  <a:ahLst/>
                  <a:cxnLst>
                    <a:cxn ang="0">
                      <a:pos x="0" y="11"/>
                    </a:cxn>
                    <a:cxn ang="0">
                      <a:pos x="18" y="1"/>
                    </a:cxn>
                    <a:cxn ang="0">
                      <a:pos x="24" y="0"/>
                    </a:cxn>
                    <a:cxn ang="0">
                      <a:pos x="28" y="2"/>
                    </a:cxn>
                    <a:cxn ang="0">
                      <a:pos x="31" y="4"/>
                    </a:cxn>
                    <a:cxn ang="0">
                      <a:pos x="34" y="7"/>
                    </a:cxn>
                    <a:cxn ang="0">
                      <a:pos x="35" y="10"/>
                    </a:cxn>
                    <a:cxn ang="0">
                      <a:pos x="36" y="13"/>
                    </a:cxn>
                    <a:cxn ang="0">
                      <a:pos x="36" y="19"/>
                    </a:cxn>
                    <a:cxn ang="0">
                      <a:pos x="36" y="80"/>
                    </a:cxn>
                    <a:cxn ang="0">
                      <a:pos x="35" y="83"/>
                    </a:cxn>
                    <a:cxn ang="0">
                      <a:pos x="33" y="86"/>
                    </a:cxn>
                    <a:cxn ang="0">
                      <a:pos x="31" y="87"/>
                    </a:cxn>
                    <a:cxn ang="0">
                      <a:pos x="31" y="165"/>
                    </a:cxn>
                    <a:cxn ang="0">
                      <a:pos x="27" y="169"/>
                    </a:cxn>
                    <a:cxn ang="0">
                      <a:pos x="23" y="166"/>
                    </a:cxn>
                    <a:cxn ang="0">
                      <a:pos x="23" y="87"/>
                    </a:cxn>
                    <a:cxn ang="0">
                      <a:pos x="20" y="85"/>
                    </a:cxn>
                    <a:cxn ang="0">
                      <a:pos x="17" y="83"/>
                    </a:cxn>
                    <a:cxn ang="0">
                      <a:pos x="16" y="82"/>
                    </a:cxn>
                    <a:cxn ang="0">
                      <a:pos x="16" y="78"/>
                    </a:cxn>
                    <a:cxn ang="0">
                      <a:pos x="16" y="28"/>
                    </a:cxn>
                    <a:cxn ang="0">
                      <a:pos x="16" y="23"/>
                    </a:cxn>
                    <a:cxn ang="0">
                      <a:pos x="16" y="19"/>
                    </a:cxn>
                    <a:cxn ang="0">
                      <a:pos x="13" y="15"/>
                    </a:cxn>
                    <a:cxn ang="0">
                      <a:pos x="11" y="13"/>
                    </a:cxn>
                    <a:cxn ang="0">
                      <a:pos x="7" y="12"/>
                    </a:cxn>
                    <a:cxn ang="0">
                      <a:pos x="0" y="11"/>
                    </a:cxn>
                  </a:cxnLst>
                  <a:rect l="0" t="0" r="r" b="b"/>
                  <a:pathLst>
                    <a:path w="37" h="170">
                      <a:moveTo>
                        <a:pt x="0" y="11"/>
                      </a:moveTo>
                      <a:lnTo>
                        <a:pt x="18" y="1"/>
                      </a:lnTo>
                      <a:lnTo>
                        <a:pt x="24" y="0"/>
                      </a:lnTo>
                      <a:lnTo>
                        <a:pt x="28" y="2"/>
                      </a:lnTo>
                      <a:lnTo>
                        <a:pt x="31" y="4"/>
                      </a:lnTo>
                      <a:lnTo>
                        <a:pt x="34" y="7"/>
                      </a:lnTo>
                      <a:lnTo>
                        <a:pt x="35" y="10"/>
                      </a:lnTo>
                      <a:lnTo>
                        <a:pt x="36" y="13"/>
                      </a:lnTo>
                      <a:lnTo>
                        <a:pt x="36" y="19"/>
                      </a:lnTo>
                      <a:lnTo>
                        <a:pt x="36" y="80"/>
                      </a:lnTo>
                      <a:lnTo>
                        <a:pt x="35" y="83"/>
                      </a:lnTo>
                      <a:lnTo>
                        <a:pt x="33" y="86"/>
                      </a:lnTo>
                      <a:lnTo>
                        <a:pt x="31" y="87"/>
                      </a:lnTo>
                      <a:lnTo>
                        <a:pt x="31" y="165"/>
                      </a:lnTo>
                      <a:lnTo>
                        <a:pt x="27" y="169"/>
                      </a:lnTo>
                      <a:lnTo>
                        <a:pt x="23" y="166"/>
                      </a:lnTo>
                      <a:lnTo>
                        <a:pt x="23" y="87"/>
                      </a:lnTo>
                      <a:lnTo>
                        <a:pt x="20" y="85"/>
                      </a:lnTo>
                      <a:lnTo>
                        <a:pt x="17" y="83"/>
                      </a:lnTo>
                      <a:lnTo>
                        <a:pt x="16" y="82"/>
                      </a:lnTo>
                      <a:lnTo>
                        <a:pt x="16" y="78"/>
                      </a:lnTo>
                      <a:lnTo>
                        <a:pt x="16" y="28"/>
                      </a:lnTo>
                      <a:lnTo>
                        <a:pt x="16" y="23"/>
                      </a:lnTo>
                      <a:lnTo>
                        <a:pt x="16" y="19"/>
                      </a:lnTo>
                      <a:lnTo>
                        <a:pt x="13" y="15"/>
                      </a:lnTo>
                      <a:lnTo>
                        <a:pt x="11" y="13"/>
                      </a:lnTo>
                      <a:lnTo>
                        <a:pt x="7"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64" name="Freeform 92"/>
                <p:cNvSpPr>
                  <a:spLocks/>
                </p:cNvSpPr>
                <p:nvPr/>
              </p:nvSpPr>
              <p:spPr bwMode="auto">
                <a:xfrm>
                  <a:off x="4074" y="3390"/>
                  <a:ext cx="43" cy="164"/>
                </a:xfrm>
                <a:custGeom>
                  <a:avLst/>
                  <a:gdLst/>
                  <a:ahLst/>
                  <a:cxnLst>
                    <a:cxn ang="0">
                      <a:pos x="0" y="11"/>
                    </a:cxn>
                    <a:cxn ang="0">
                      <a:pos x="20" y="0"/>
                    </a:cxn>
                    <a:cxn ang="0">
                      <a:pos x="27" y="0"/>
                    </a:cxn>
                    <a:cxn ang="0">
                      <a:pos x="32" y="2"/>
                    </a:cxn>
                    <a:cxn ang="0">
                      <a:pos x="36" y="4"/>
                    </a:cxn>
                    <a:cxn ang="0">
                      <a:pos x="39" y="6"/>
                    </a:cxn>
                    <a:cxn ang="0">
                      <a:pos x="40" y="10"/>
                    </a:cxn>
                    <a:cxn ang="0">
                      <a:pos x="41" y="13"/>
                    </a:cxn>
                    <a:cxn ang="0">
                      <a:pos x="42" y="19"/>
                    </a:cxn>
                    <a:cxn ang="0">
                      <a:pos x="42" y="80"/>
                    </a:cxn>
                    <a:cxn ang="0">
                      <a:pos x="40" y="84"/>
                    </a:cxn>
                    <a:cxn ang="0">
                      <a:pos x="38" y="87"/>
                    </a:cxn>
                    <a:cxn ang="0">
                      <a:pos x="35" y="88"/>
                    </a:cxn>
                    <a:cxn ang="0">
                      <a:pos x="35" y="168"/>
                    </a:cxn>
                    <a:cxn ang="0">
                      <a:pos x="30" y="171"/>
                    </a:cxn>
                    <a:cxn ang="0">
                      <a:pos x="26" y="168"/>
                    </a:cxn>
                    <a:cxn ang="0">
                      <a:pos x="26" y="88"/>
                    </a:cxn>
                    <a:cxn ang="0">
                      <a:pos x="22" y="86"/>
                    </a:cxn>
                    <a:cxn ang="0">
                      <a:pos x="19" y="84"/>
                    </a:cxn>
                    <a:cxn ang="0">
                      <a:pos x="18" y="83"/>
                    </a:cxn>
                    <a:cxn ang="0">
                      <a:pos x="18" y="80"/>
                    </a:cxn>
                    <a:cxn ang="0">
                      <a:pos x="18" y="28"/>
                    </a:cxn>
                    <a:cxn ang="0">
                      <a:pos x="18" y="23"/>
                    </a:cxn>
                    <a:cxn ang="0">
                      <a:pos x="18" y="19"/>
                    </a:cxn>
                    <a:cxn ang="0">
                      <a:pos x="15" y="15"/>
                    </a:cxn>
                    <a:cxn ang="0">
                      <a:pos x="12" y="12"/>
                    </a:cxn>
                    <a:cxn ang="0">
                      <a:pos x="8" y="11"/>
                    </a:cxn>
                    <a:cxn ang="0">
                      <a:pos x="0" y="11"/>
                    </a:cxn>
                  </a:cxnLst>
                  <a:rect l="0" t="0" r="r" b="b"/>
                  <a:pathLst>
                    <a:path w="43" h="172">
                      <a:moveTo>
                        <a:pt x="0" y="11"/>
                      </a:moveTo>
                      <a:lnTo>
                        <a:pt x="20" y="0"/>
                      </a:lnTo>
                      <a:lnTo>
                        <a:pt x="27" y="0"/>
                      </a:lnTo>
                      <a:lnTo>
                        <a:pt x="32" y="2"/>
                      </a:lnTo>
                      <a:lnTo>
                        <a:pt x="36" y="4"/>
                      </a:lnTo>
                      <a:lnTo>
                        <a:pt x="39" y="6"/>
                      </a:lnTo>
                      <a:lnTo>
                        <a:pt x="40" y="10"/>
                      </a:lnTo>
                      <a:lnTo>
                        <a:pt x="41" y="13"/>
                      </a:lnTo>
                      <a:lnTo>
                        <a:pt x="42" y="19"/>
                      </a:lnTo>
                      <a:lnTo>
                        <a:pt x="42" y="80"/>
                      </a:lnTo>
                      <a:lnTo>
                        <a:pt x="40" y="84"/>
                      </a:lnTo>
                      <a:lnTo>
                        <a:pt x="38" y="87"/>
                      </a:lnTo>
                      <a:lnTo>
                        <a:pt x="35" y="88"/>
                      </a:lnTo>
                      <a:lnTo>
                        <a:pt x="35" y="168"/>
                      </a:lnTo>
                      <a:lnTo>
                        <a:pt x="30" y="171"/>
                      </a:lnTo>
                      <a:lnTo>
                        <a:pt x="26" y="168"/>
                      </a:lnTo>
                      <a:lnTo>
                        <a:pt x="26" y="88"/>
                      </a:lnTo>
                      <a:lnTo>
                        <a:pt x="22" y="86"/>
                      </a:lnTo>
                      <a:lnTo>
                        <a:pt x="19" y="84"/>
                      </a:lnTo>
                      <a:lnTo>
                        <a:pt x="18" y="83"/>
                      </a:lnTo>
                      <a:lnTo>
                        <a:pt x="18" y="80"/>
                      </a:lnTo>
                      <a:lnTo>
                        <a:pt x="18" y="28"/>
                      </a:lnTo>
                      <a:lnTo>
                        <a:pt x="18" y="23"/>
                      </a:lnTo>
                      <a:lnTo>
                        <a:pt x="18" y="19"/>
                      </a:lnTo>
                      <a:lnTo>
                        <a:pt x="15" y="15"/>
                      </a:lnTo>
                      <a:lnTo>
                        <a:pt x="12" y="12"/>
                      </a:lnTo>
                      <a:lnTo>
                        <a:pt x="8" y="11"/>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3045" name="Freeform 93"/>
                <p:cNvSpPr>
                  <a:spLocks/>
                </p:cNvSpPr>
                <p:nvPr/>
              </p:nvSpPr>
              <p:spPr bwMode="auto">
                <a:xfrm>
                  <a:off x="4048" y="3392"/>
                  <a:ext cx="390" cy="140"/>
                </a:xfrm>
                <a:custGeom>
                  <a:avLst/>
                  <a:gdLst>
                    <a:gd name="T0" fmla="*/ 26 w 390"/>
                    <a:gd name="T1" fmla="*/ 46 h 140"/>
                    <a:gd name="T2" fmla="*/ 377 w 390"/>
                    <a:gd name="T3" fmla="*/ 139 h 140"/>
                    <a:gd name="T4" fmla="*/ 389 w 390"/>
                    <a:gd name="T5" fmla="*/ 89 h 140"/>
                    <a:gd name="T6" fmla="*/ 0 w 390"/>
                    <a:gd name="T7" fmla="*/ 0 h 140"/>
                    <a:gd name="T8" fmla="*/ 26 w 390"/>
                    <a:gd name="T9" fmla="*/ 46 h 140"/>
                    <a:gd name="T10" fmla="*/ 0 60000 65536"/>
                    <a:gd name="T11" fmla="*/ 0 60000 65536"/>
                    <a:gd name="T12" fmla="*/ 0 60000 65536"/>
                    <a:gd name="T13" fmla="*/ 0 60000 65536"/>
                    <a:gd name="T14" fmla="*/ 0 60000 65536"/>
                    <a:gd name="T15" fmla="*/ 0 w 390"/>
                    <a:gd name="T16" fmla="*/ 0 h 140"/>
                    <a:gd name="T17" fmla="*/ 390 w 390"/>
                    <a:gd name="T18" fmla="*/ 140 h 140"/>
                  </a:gdLst>
                  <a:ahLst/>
                  <a:cxnLst>
                    <a:cxn ang="T10">
                      <a:pos x="T0" y="T1"/>
                    </a:cxn>
                    <a:cxn ang="T11">
                      <a:pos x="T2" y="T3"/>
                    </a:cxn>
                    <a:cxn ang="T12">
                      <a:pos x="T4" y="T5"/>
                    </a:cxn>
                    <a:cxn ang="T13">
                      <a:pos x="T6" y="T7"/>
                    </a:cxn>
                    <a:cxn ang="T14">
                      <a:pos x="T8" y="T9"/>
                    </a:cxn>
                  </a:cxnLst>
                  <a:rect l="T15" t="T16" r="T17" b="T18"/>
                  <a:pathLst>
                    <a:path w="390" h="140">
                      <a:moveTo>
                        <a:pt x="26" y="46"/>
                      </a:moveTo>
                      <a:lnTo>
                        <a:pt x="377" y="139"/>
                      </a:lnTo>
                      <a:lnTo>
                        <a:pt x="389" y="89"/>
                      </a:lnTo>
                      <a:lnTo>
                        <a:pt x="0" y="0"/>
                      </a:lnTo>
                      <a:lnTo>
                        <a:pt x="26" y="46"/>
                      </a:lnTo>
                    </a:path>
                  </a:pathLst>
                </a:custGeom>
                <a:solidFill>
                  <a:srgbClr val="001F9F"/>
                </a:solidFill>
                <a:ln w="12700" cap="rnd" cmpd="sng">
                  <a:solidFill>
                    <a:srgbClr val="000000"/>
                  </a:solidFill>
                  <a:prstDash val="solid"/>
                  <a:round/>
                  <a:headEnd type="none" w="med" len="med"/>
                  <a:tailEnd type="none" w="med" len="med"/>
                </a:ln>
              </p:spPr>
              <p:txBody>
                <a:bodyPr/>
                <a:lstStyle/>
                <a:p>
                  <a:endParaRPr lang="en-IE"/>
                </a:p>
              </p:txBody>
            </p:sp>
            <p:sp>
              <p:nvSpPr>
                <p:cNvPr id="33046" name="Freeform 94"/>
                <p:cNvSpPr>
                  <a:spLocks/>
                </p:cNvSpPr>
                <p:nvPr/>
              </p:nvSpPr>
              <p:spPr bwMode="auto">
                <a:xfrm>
                  <a:off x="4050" y="3347"/>
                  <a:ext cx="388" cy="145"/>
                </a:xfrm>
                <a:custGeom>
                  <a:avLst/>
                  <a:gdLst>
                    <a:gd name="T0" fmla="*/ 0 w 388"/>
                    <a:gd name="T1" fmla="*/ 41 h 145"/>
                    <a:gd name="T2" fmla="*/ 22 w 388"/>
                    <a:gd name="T3" fmla="*/ 0 h 145"/>
                    <a:gd name="T4" fmla="*/ 379 w 388"/>
                    <a:gd name="T5" fmla="*/ 88 h 145"/>
                    <a:gd name="T6" fmla="*/ 387 w 388"/>
                    <a:gd name="T7" fmla="*/ 144 h 145"/>
                    <a:gd name="T8" fmla="*/ 0 w 388"/>
                    <a:gd name="T9" fmla="*/ 41 h 145"/>
                    <a:gd name="T10" fmla="*/ 0 60000 65536"/>
                    <a:gd name="T11" fmla="*/ 0 60000 65536"/>
                    <a:gd name="T12" fmla="*/ 0 60000 65536"/>
                    <a:gd name="T13" fmla="*/ 0 60000 65536"/>
                    <a:gd name="T14" fmla="*/ 0 60000 65536"/>
                    <a:gd name="T15" fmla="*/ 0 w 388"/>
                    <a:gd name="T16" fmla="*/ 0 h 145"/>
                    <a:gd name="T17" fmla="*/ 388 w 388"/>
                    <a:gd name="T18" fmla="*/ 145 h 145"/>
                  </a:gdLst>
                  <a:ahLst/>
                  <a:cxnLst>
                    <a:cxn ang="T10">
                      <a:pos x="T0" y="T1"/>
                    </a:cxn>
                    <a:cxn ang="T11">
                      <a:pos x="T2" y="T3"/>
                    </a:cxn>
                    <a:cxn ang="T12">
                      <a:pos x="T4" y="T5"/>
                    </a:cxn>
                    <a:cxn ang="T13">
                      <a:pos x="T6" y="T7"/>
                    </a:cxn>
                    <a:cxn ang="T14">
                      <a:pos x="T8" y="T9"/>
                    </a:cxn>
                  </a:cxnLst>
                  <a:rect l="T15" t="T16" r="T17" b="T18"/>
                  <a:pathLst>
                    <a:path w="388" h="145">
                      <a:moveTo>
                        <a:pt x="0" y="41"/>
                      </a:moveTo>
                      <a:lnTo>
                        <a:pt x="22" y="0"/>
                      </a:lnTo>
                      <a:lnTo>
                        <a:pt x="379" y="88"/>
                      </a:lnTo>
                      <a:lnTo>
                        <a:pt x="387" y="144"/>
                      </a:lnTo>
                      <a:lnTo>
                        <a:pt x="0" y="41"/>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en-IE"/>
                </a:p>
              </p:txBody>
            </p:sp>
            <p:sp>
              <p:nvSpPr>
                <p:cNvPr id="33047" name="Freeform 95"/>
                <p:cNvSpPr>
                  <a:spLocks/>
                </p:cNvSpPr>
                <p:nvPr/>
              </p:nvSpPr>
              <p:spPr bwMode="auto">
                <a:xfrm>
                  <a:off x="4429" y="3299"/>
                  <a:ext cx="372" cy="233"/>
                </a:xfrm>
                <a:custGeom>
                  <a:avLst/>
                  <a:gdLst>
                    <a:gd name="T0" fmla="*/ 8 w 372"/>
                    <a:gd name="T1" fmla="*/ 192 h 233"/>
                    <a:gd name="T2" fmla="*/ 0 w 372"/>
                    <a:gd name="T3" fmla="*/ 232 h 233"/>
                    <a:gd name="T4" fmla="*/ 363 w 372"/>
                    <a:gd name="T5" fmla="*/ 40 h 233"/>
                    <a:gd name="T6" fmla="*/ 371 w 372"/>
                    <a:gd name="T7" fmla="*/ 0 h 233"/>
                    <a:gd name="T8" fmla="*/ 8 w 372"/>
                    <a:gd name="T9" fmla="*/ 192 h 233"/>
                    <a:gd name="T10" fmla="*/ 0 60000 65536"/>
                    <a:gd name="T11" fmla="*/ 0 60000 65536"/>
                    <a:gd name="T12" fmla="*/ 0 60000 65536"/>
                    <a:gd name="T13" fmla="*/ 0 60000 65536"/>
                    <a:gd name="T14" fmla="*/ 0 60000 65536"/>
                    <a:gd name="T15" fmla="*/ 0 w 372"/>
                    <a:gd name="T16" fmla="*/ 0 h 233"/>
                    <a:gd name="T17" fmla="*/ 372 w 372"/>
                    <a:gd name="T18" fmla="*/ 233 h 233"/>
                  </a:gdLst>
                  <a:ahLst/>
                  <a:cxnLst>
                    <a:cxn ang="T10">
                      <a:pos x="T0" y="T1"/>
                    </a:cxn>
                    <a:cxn ang="T11">
                      <a:pos x="T2" y="T3"/>
                    </a:cxn>
                    <a:cxn ang="T12">
                      <a:pos x="T4" y="T5"/>
                    </a:cxn>
                    <a:cxn ang="T13">
                      <a:pos x="T6" y="T7"/>
                    </a:cxn>
                    <a:cxn ang="T14">
                      <a:pos x="T8" y="T9"/>
                    </a:cxn>
                  </a:cxnLst>
                  <a:rect l="T15" t="T16" r="T17" b="T18"/>
                  <a:pathLst>
                    <a:path w="372" h="233">
                      <a:moveTo>
                        <a:pt x="8" y="192"/>
                      </a:moveTo>
                      <a:lnTo>
                        <a:pt x="0" y="232"/>
                      </a:lnTo>
                      <a:lnTo>
                        <a:pt x="363" y="40"/>
                      </a:lnTo>
                      <a:lnTo>
                        <a:pt x="371" y="0"/>
                      </a:lnTo>
                      <a:lnTo>
                        <a:pt x="8" y="192"/>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3048" name="Freeform 96"/>
                <p:cNvSpPr>
                  <a:spLocks/>
                </p:cNvSpPr>
                <p:nvPr/>
              </p:nvSpPr>
              <p:spPr bwMode="auto">
                <a:xfrm>
                  <a:off x="4429" y="3267"/>
                  <a:ext cx="372" cy="225"/>
                </a:xfrm>
                <a:custGeom>
                  <a:avLst/>
                  <a:gdLst>
                    <a:gd name="T0" fmla="*/ 0 w 372"/>
                    <a:gd name="T1" fmla="*/ 168 h 225"/>
                    <a:gd name="T2" fmla="*/ 8 w 372"/>
                    <a:gd name="T3" fmla="*/ 224 h 225"/>
                    <a:gd name="T4" fmla="*/ 371 w 372"/>
                    <a:gd name="T5" fmla="*/ 32 h 225"/>
                    <a:gd name="T6" fmla="*/ 346 w 372"/>
                    <a:gd name="T7" fmla="*/ 0 h 225"/>
                    <a:gd name="T8" fmla="*/ 0 w 372"/>
                    <a:gd name="T9" fmla="*/ 168 h 225"/>
                    <a:gd name="T10" fmla="*/ 0 60000 65536"/>
                    <a:gd name="T11" fmla="*/ 0 60000 65536"/>
                    <a:gd name="T12" fmla="*/ 0 60000 65536"/>
                    <a:gd name="T13" fmla="*/ 0 60000 65536"/>
                    <a:gd name="T14" fmla="*/ 0 60000 65536"/>
                    <a:gd name="T15" fmla="*/ 0 w 372"/>
                    <a:gd name="T16" fmla="*/ 0 h 225"/>
                    <a:gd name="T17" fmla="*/ 372 w 372"/>
                    <a:gd name="T18" fmla="*/ 225 h 225"/>
                  </a:gdLst>
                  <a:ahLst/>
                  <a:cxnLst>
                    <a:cxn ang="T10">
                      <a:pos x="T0" y="T1"/>
                    </a:cxn>
                    <a:cxn ang="T11">
                      <a:pos x="T2" y="T3"/>
                    </a:cxn>
                    <a:cxn ang="T12">
                      <a:pos x="T4" y="T5"/>
                    </a:cxn>
                    <a:cxn ang="T13">
                      <a:pos x="T6" y="T7"/>
                    </a:cxn>
                    <a:cxn ang="T14">
                      <a:pos x="T8" y="T9"/>
                    </a:cxn>
                  </a:cxnLst>
                  <a:rect l="T15" t="T16" r="T17" b="T18"/>
                  <a:pathLst>
                    <a:path w="372" h="225">
                      <a:moveTo>
                        <a:pt x="0" y="168"/>
                      </a:moveTo>
                      <a:lnTo>
                        <a:pt x="8" y="224"/>
                      </a:lnTo>
                      <a:lnTo>
                        <a:pt x="371" y="32"/>
                      </a:lnTo>
                      <a:lnTo>
                        <a:pt x="346" y="0"/>
                      </a:lnTo>
                      <a:lnTo>
                        <a:pt x="0" y="168"/>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en-IE"/>
                </a:p>
              </p:txBody>
            </p:sp>
            <p:sp>
              <p:nvSpPr>
                <p:cNvPr id="33049" name="Freeform 97"/>
                <p:cNvSpPr>
                  <a:spLocks/>
                </p:cNvSpPr>
                <p:nvPr/>
              </p:nvSpPr>
              <p:spPr bwMode="auto">
                <a:xfrm>
                  <a:off x="4070" y="3208"/>
                  <a:ext cx="706" cy="228"/>
                </a:xfrm>
                <a:custGeom>
                  <a:avLst/>
                  <a:gdLst>
                    <a:gd name="T0" fmla="*/ 0 w 706"/>
                    <a:gd name="T1" fmla="*/ 139 h 228"/>
                    <a:gd name="T2" fmla="*/ 359 w 706"/>
                    <a:gd name="T3" fmla="*/ 227 h 228"/>
                    <a:gd name="T4" fmla="*/ 705 w 706"/>
                    <a:gd name="T5" fmla="*/ 59 h 228"/>
                    <a:gd name="T6" fmla="*/ 366 w 706"/>
                    <a:gd name="T7" fmla="*/ 0 h 228"/>
                    <a:gd name="T8" fmla="*/ 0 w 706"/>
                    <a:gd name="T9" fmla="*/ 139 h 228"/>
                    <a:gd name="T10" fmla="*/ 0 60000 65536"/>
                    <a:gd name="T11" fmla="*/ 0 60000 65536"/>
                    <a:gd name="T12" fmla="*/ 0 60000 65536"/>
                    <a:gd name="T13" fmla="*/ 0 60000 65536"/>
                    <a:gd name="T14" fmla="*/ 0 60000 65536"/>
                    <a:gd name="T15" fmla="*/ 0 w 706"/>
                    <a:gd name="T16" fmla="*/ 0 h 228"/>
                    <a:gd name="T17" fmla="*/ 706 w 706"/>
                    <a:gd name="T18" fmla="*/ 228 h 228"/>
                  </a:gdLst>
                  <a:ahLst/>
                  <a:cxnLst>
                    <a:cxn ang="T10">
                      <a:pos x="T0" y="T1"/>
                    </a:cxn>
                    <a:cxn ang="T11">
                      <a:pos x="T2" y="T3"/>
                    </a:cxn>
                    <a:cxn ang="T12">
                      <a:pos x="T4" y="T5"/>
                    </a:cxn>
                    <a:cxn ang="T13">
                      <a:pos x="T6" y="T7"/>
                    </a:cxn>
                    <a:cxn ang="T14">
                      <a:pos x="T8" y="T9"/>
                    </a:cxn>
                  </a:cxnLst>
                  <a:rect l="T15" t="T16" r="T17" b="T18"/>
                  <a:pathLst>
                    <a:path w="706" h="228">
                      <a:moveTo>
                        <a:pt x="0" y="139"/>
                      </a:moveTo>
                      <a:lnTo>
                        <a:pt x="359" y="227"/>
                      </a:lnTo>
                      <a:lnTo>
                        <a:pt x="705" y="59"/>
                      </a:lnTo>
                      <a:lnTo>
                        <a:pt x="366" y="0"/>
                      </a:lnTo>
                      <a:lnTo>
                        <a:pt x="0" y="139"/>
                      </a:lnTo>
                    </a:path>
                  </a:pathLst>
                </a:custGeom>
                <a:solidFill>
                  <a:srgbClr val="B2B2B2"/>
                </a:solidFill>
                <a:ln w="12700" cap="rnd" cmpd="sng">
                  <a:solidFill>
                    <a:srgbClr val="000000"/>
                  </a:solidFill>
                  <a:prstDash val="solid"/>
                  <a:round/>
                  <a:headEnd type="none" w="med" len="med"/>
                  <a:tailEnd type="none" w="med" len="med"/>
                </a:ln>
              </p:spPr>
              <p:txBody>
                <a:bodyPr/>
                <a:lstStyle/>
                <a:p>
                  <a:endParaRPr lang="en-IE"/>
                </a:p>
              </p:txBody>
            </p:sp>
            <p:sp>
              <p:nvSpPr>
                <p:cNvPr id="3170" name="Freeform 98"/>
                <p:cNvSpPr>
                  <a:spLocks/>
                </p:cNvSpPr>
                <p:nvPr/>
              </p:nvSpPr>
              <p:spPr bwMode="auto">
                <a:xfrm>
                  <a:off x="4457" y="3486"/>
                  <a:ext cx="43" cy="173"/>
                </a:xfrm>
                <a:custGeom>
                  <a:avLst/>
                  <a:gdLst/>
                  <a:ahLst/>
                  <a:cxnLst>
                    <a:cxn ang="0">
                      <a:pos x="0" y="11"/>
                    </a:cxn>
                    <a:cxn ang="0">
                      <a:pos x="20" y="1"/>
                    </a:cxn>
                    <a:cxn ang="0">
                      <a:pos x="27" y="0"/>
                    </a:cxn>
                    <a:cxn ang="0">
                      <a:pos x="33" y="2"/>
                    </a:cxn>
                    <a:cxn ang="0">
                      <a:pos x="36" y="4"/>
                    </a:cxn>
                    <a:cxn ang="0">
                      <a:pos x="38" y="7"/>
                    </a:cxn>
                    <a:cxn ang="0">
                      <a:pos x="40" y="11"/>
                    </a:cxn>
                    <a:cxn ang="0">
                      <a:pos x="41" y="13"/>
                    </a:cxn>
                    <a:cxn ang="0">
                      <a:pos x="41" y="19"/>
                    </a:cxn>
                    <a:cxn ang="0">
                      <a:pos x="41" y="81"/>
                    </a:cxn>
                    <a:cxn ang="0">
                      <a:pos x="40" y="85"/>
                    </a:cxn>
                    <a:cxn ang="0">
                      <a:pos x="38" y="87"/>
                    </a:cxn>
                    <a:cxn ang="0">
                      <a:pos x="35" y="89"/>
                    </a:cxn>
                    <a:cxn ang="0">
                      <a:pos x="35" y="168"/>
                    </a:cxn>
                    <a:cxn ang="0">
                      <a:pos x="31" y="172"/>
                    </a:cxn>
                    <a:cxn ang="0">
                      <a:pos x="27" y="169"/>
                    </a:cxn>
                    <a:cxn ang="0">
                      <a:pos x="27" y="88"/>
                    </a:cxn>
                    <a:cxn ang="0">
                      <a:pos x="23" y="87"/>
                    </a:cxn>
                    <a:cxn ang="0">
                      <a:pos x="19" y="85"/>
                    </a:cxn>
                    <a:cxn ang="0">
                      <a:pos x="18" y="83"/>
                    </a:cxn>
                    <a:cxn ang="0">
                      <a:pos x="18" y="80"/>
                    </a:cxn>
                    <a:cxn ang="0">
                      <a:pos x="18" y="28"/>
                    </a:cxn>
                    <a:cxn ang="0">
                      <a:pos x="18" y="24"/>
                    </a:cxn>
                    <a:cxn ang="0">
                      <a:pos x="17" y="19"/>
                    </a:cxn>
                    <a:cxn ang="0">
                      <a:pos x="15" y="16"/>
                    </a:cxn>
                    <a:cxn ang="0">
                      <a:pos x="12" y="13"/>
                    </a:cxn>
                    <a:cxn ang="0">
                      <a:pos x="8" y="12"/>
                    </a:cxn>
                    <a:cxn ang="0">
                      <a:pos x="0" y="11"/>
                    </a:cxn>
                  </a:cxnLst>
                  <a:rect l="0" t="0" r="r" b="b"/>
                  <a:pathLst>
                    <a:path w="42" h="173">
                      <a:moveTo>
                        <a:pt x="0" y="11"/>
                      </a:moveTo>
                      <a:lnTo>
                        <a:pt x="20" y="1"/>
                      </a:lnTo>
                      <a:lnTo>
                        <a:pt x="27" y="0"/>
                      </a:lnTo>
                      <a:lnTo>
                        <a:pt x="33" y="2"/>
                      </a:lnTo>
                      <a:lnTo>
                        <a:pt x="36" y="4"/>
                      </a:lnTo>
                      <a:lnTo>
                        <a:pt x="38" y="7"/>
                      </a:lnTo>
                      <a:lnTo>
                        <a:pt x="40" y="11"/>
                      </a:lnTo>
                      <a:lnTo>
                        <a:pt x="41" y="13"/>
                      </a:lnTo>
                      <a:lnTo>
                        <a:pt x="41" y="19"/>
                      </a:lnTo>
                      <a:lnTo>
                        <a:pt x="41" y="81"/>
                      </a:lnTo>
                      <a:lnTo>
                        <a:pt x="40" y="85"/>
                      </a:lnTo>
                      <a:lnTo>
                        <a:pt x="38" y="87"/>
                      </a:lnTo>
                      <a:lnTo>
                        <a:pt x="35" y="89"/>
                      </a:lnTo>
                      <a:lnTo>
                        <a:pt x="35" y="168"/>
                      </a:lnTo>
                      <a:lnTo>
                        <a:pt x="31" y="172"/>
                      </a:lnTo>
                      <a:lnTo>
                        <a:pt x="27" y="169"/>
                      </a:lnTo>
                      <a:lnTo>
                        <a:pt x="27" y="88"/>
                      </a:lnTo>
                      <a:lnTo>
                        <a:pt x="23" y="87"/>
                      </a:lnTo>
                      <a:lnTo>
                        <a:pt x="19" y="85"/>
                      </a:lnTo>
                      <a:lnTo>
                        <a:pt x="18" y="83"/>
                      </a:lnTo>
                      <a:lnTo>
                        <a:pt x="18" y="80"/>
                      </a:lnTo>
                      <a:lnTo>
                        <a:pt x="18" y="28"/>
                      </a:lnTo>
                      <a:lnTo>
                        <a:pt x="18" y="24"/>
                      </a:lnTo>
                      <a:lnTo>
                        <a:pt x="17" y="19"/>
                      </a:lnTo>
                      <a:lnTo>
                        <a:pt x="15" y="16"/>
                      </a:lnTo>
                      <a:lnTo>
                        <a:pt x="12" y="13"/>
                      </a:lnTo>
                      <a:lnTo>
                        <a:pt x="8"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71" name="Freeform 99"/>
                <p:cNvSpPr>
                  <a:spLocks/>
                </p:cNvSpPr>
                <p:nvPr/>
              </p:nvSpPr>
              <p:spPr bwMode="auto">
                <a:xfrm>
                  <a:off x="4746" y="3334"/>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72" name="Freeform 100"/>
                <p:cNvSpPr>
                  <a:spLocks/>
                </p:cNvSpPr>
                <p:nvPr/>
              </p:nvSpPr>
              <p:spPr bwMode="auto">
                <a:xfrm>
                  <a:off x="4691" y="3361"/>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73" name="Freeform 101"/>
                <p:cNvSpPr>
                  <a:spLocks/>
                </p:cNvSpPr>
                <p:nvPr/>
              </p:nvSpPr>
              <p:spPr bwMode="auto">
                <a:xfrm>
                  <a:off x="4633" y="3392"/>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74" name="Freeform 102"/>
                <p:cNvSpPr>
                  <a:spLocks/>
                </p:cNvSpPr>
                <p:nvPr/>
              </p:nvSpPr>
              <p:spPr bwMode="auto">
                <a:xfrm>
                  <a:off x="4573" y="3419"/>
                  <a:ext cx="43" cy="158"/>
                </a:xfrm>
                <a:custGeom>
                  <a:avLst/>
                  <a:gdLst/>
                  <a:ahLst/>
                  <a:cxnLst>
                    <a:cxn ang="0">
                      <a:pos x="0" y="10"/>
                    </a:cxn>
                    <a:cxn ang="0">
                      <a:pos x="21" y="1"/>
                    </a:cxn>
                    <a:cxn ang="0">
                      <a:pos x="27" y="0"/>
                    </a:cxn>
                    <a:cxn ang="0">
                      <a:pos x="33" y="2"/>
                    </a:cxn>
                    <a:cxn ang="0">
                      <a:pos x="37" y="3"/>
                    </a:cxn>
                    <a:cxn ang="0">
                      <a:pos x="39" y="6"/>
                    </a:cxn>
                    <a:cxn ang="0">
                      <a:pos x="41" y="9"/>
                    </a:cxn>
                    <a:cxn ang="0">
                      <a:pos x="42" y="12"/>
                    </a:cxn>
                    <a:cxn ang="0">
                      <a:pos x="42" y="17"/>
                    </a:cxn>
                    <a:cxn ang="0">
                      <a:pos x="42" y="72"/>
                    </a:cxn>
                    <a:cxn ang="0">
                      <a:pos x="41" y="76"/>
                    </a:cxn>
                    <a:cxn ang="0">
                      <a:pos x="39" y="77"/>
                    </a:cxn>
                    <a:cxn ang="0">
                      <a:pos x="36" y="79"/>
                    </a:cxn>
                    <a:cxn ang="0">
                      <a:pos x="36" y="150"/>
                    </a:cxn>
                    <a:cxn ang="0">
                      <a:pos x="32" y="153"/>
                    </a:cxn>
                    <a:cxn ang="0">
                      <a:pos x="27" y="150"/>
                    </a:cxn>
                    <a:cxn ang="0">
                      <a:pos x="27" y="78"/>
                    </a:cxn>
                    <a:cxn ang="0">
                      <a:pos x="23" y="77"/>
                    </a:cxn>
                    <a:cxn ang="0">
                      <a:pos x="20" y="76"/>
                    </a:cxn>
                    <a:cxn ang="0">
                      <a:pos x="19" y="74"/>
                    </a:cxn>
                    <a:cxn ang="0">
                      <a:pos x="19" y="71"/>
                    </a:cxn>
                    <a:cxn ang="0">
                      <a:pos x="19" y="25"/>
                    </a:cxn>
                    <a:cxn ang="0">
                      <a:pos x="19" y="21"/>
                    </a:cxn>
                    <a:cxn ang="0">
                      <a:pos x="17" y="17"/>
                    </a:cxn>
                    <a:cxn ang="0">
                      <a:pos x="15" y="14"/>
                    </a:cxn>
                    <a:cxn ang="0">
                      <a:pos x="12" y="12"/>
                    </a:cxn>
                    <a:cxn ang="0">
                      <a:pos x="9" y="11"/>
                    </a:cxn>
                    <a:cxn ang="0">
                      <a:pos x="0" y="10"/>
                    </a:cxn>
                  </a:cxnLst>
                  <a:rect l="0" t="0" r="r" b="b"/>
                  <a:pathLst>
                    <a:path w="43" h="154">
                      <a:moveTo>
                        <a:pt x="0" y="10"/>
                      </a:moveTo>
                      <a:lnTo>
                        <a:pt x="21" y="1"/>
                      </a:lnTo>
                      <a:lnTo>
                        <a:pt x="27" y="0"/>
                      </a:lnTo>
                      <a:lnTo>
                        <a:pt x="33" y="2"/>
                      </a:lnTo>
                      <a:lnTo>
                        <a:pt x="37" y="3"/>
                      </a:lnTo>
                      <a:lnTo>
                        <a:pt x="39" y="6"/>
                      </a:lnTo>
                      <a:lnTo>
                        <a:pt x="41" y="9"/>
                      </a:lnTo>
                      <a:lnTo>
                        <a:pt x="42" y="12"/>
                      </a:lnTo>
                      <a:lnTo>
                        <a:pt x="42" y="17"/>
                      </a:lnTo>
                      <a:lnTo>
                        <a:pt x="42" y="72"/>
                      </a:lnTo>
                      <a:lnTo>
                        <a:pt x="41" y="76"/>
                      </a:lnTo>
                      <a:lnTo>
                        <a:pt x="39" y="77"/>
                      </a:lnTo>
                      <a:lnTo>
                        <a:pt x="36" y="79"/>
                      </a:lnTo>
                      <a:lnTo>
                        <a:pt x="36" y="150"/>
                      </a:lnTo>
                      <a:lnTo>
                        <a:pt x="32" y="153"/>
                      </a:lnTo>
                      <a:lnTo>
                        <a:pt x="27" y="150"/>
                      </a:lnTo>
                      <a:lnTo>
                        <a:pt x="27" y="78"/>
                      </a:lnTo>
                      <a:lnTo>
                        <a:pt x="23" y="77"/>
                      </a:lnTo>
                      <a:lnTo>
                        <a:pt x="20" y="76"/>
                      </a:lnTo>
                      <a:lnTo>
                        <a:pt x="19" y="74"/>
                      </a:lnTo>
                      <a:lnTo>
                        <a:pt x="19" y="71"/>
                      </a:lnTo>
                      <a:lnTo>
                        <a:pt x="19" y="25"/>
                      </a:lnTo>
                      <a:lnTo>
                        <a:pt x="19" y="21"/>
                      </a:lnTo>
                      <a:lnTo>
                        <a:pt x="17" y="17"/>
                      </a:lnTo>
                      <a:lnTo>
                        <a:pt x="15" y="14"/>
                      </a:lnTo>
                      <a:lnTo>
                        <a:pt x="12"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75" name="Freeform 103"/>
                <p:cNvSpPr>
                  <a:spLocks/>
                </p:cNvSpPr>
                <p:nvPr/>
              </p:nvSpPr>
              <p:spPr bwMode="auto">
                <a:xfrm>
                  <a:off x="4515" y="3446"/>
                  <a:ext cx="45" cy="160"/>
                </a:xfrm>
                <a:custGeom>
                  <a:avLst/>
                  <a:gdLst/>
                  <a:ahLst/>
                  <a:cxnLst>
                    <a:cxn ang="0">
                      <a:pos x="0" y="11"/>
                    </a:cxn>
                    <a:cxn ang="0">
                      <a:pos x="22" y="1"/>
                    </a:cxn>
                    <a:cxn ang="0">
                      <a:pos x="29" y="0"/>
                    </a:cxn>
                    <a:cxn ang="0">
                      <a:pos x="36" y="2"/>
                    </a:cxn>
                    <a:cxn ang="0">
                      <a:pos x="39" y="4"/>
                    </a:cxn>
                    <a:cxn ang="0">
                      <a:pos x="42" y="6"/>
                    </a:cxn>
                    <a:cxn ang="0">
                      <a:pos x="44" y="10"/>
                    </a:cxn>
                    <a:cxn ang="0">
                      <a:pos x="45" y="13"/>
                    </a:cxn>
                    <a:cxn ang="0">
                      <a:pos x="45" y="18"/>
                    </a:cxn>
                    <a:cxn ang="0">
                      <a:pos x="45" y="76"/>
                    </a:cxn>
                    <a:cxn ang="0">
                      <a:pos x="44" y="80"/>
                    </a:cxn>
                    <a:cxn ang="0">
                      <a:pos x="41" y="81"/>
                    </a:cxn>
                    <a:cxn ang="0">
                      <a:pos x="39" y="83"/>
                    </a:cxn>
                    <a:cxn ang="0">
                      <a:pos x="39" y="157"/>
                    </a:cxn>
                    <a:cxn ang="0">
                      <a:pos x="34" y="161"/>
                    </a:cxn>
                    <a:cxn ang="0">
                      <a:pos x="29" y="158"/>
                    </a:cxn>
                    <a:cxn ang="0">
                      <a:pos x="29" y="82"/>
                    </a:cxn>
                    <a:cxn ang="0">
                      <a:pos x="25" y="81"/>
                    </a:cxn>
                    <a:cxn ang="0">
                      <a:pos x="21" y="80"/>
                    </a:cxn>
                    <a:cxn ang="0">
                      <a:pos x="20" y="78"/>
                    </a:cxn>
                    <a:cxn ang="0">
                      <a:pos x="20" y="75"/>
                    </a:cxn>
                    <a:cxn ang="0">
                      <a:pos x="20" y="26"/>
                    </a:cxn>
                    <a:cxn ang="0">
                      <a:pos x="20" y="22"/>
                    </a:cxn>
                    <a:cxn ang="0">
                      <a:pos x="18" y="18"/>
                    </a:cxn>
                    <a:cxn ang="0">
                      <a:pos x="17" y="15"/>
                    </a:cxn>
                    <a:cxn ang="0">
                      <a:pos x="13" y="13"/>
                    </a:cxn>
                    <a:cxn ang="0">
                      <a:pos x="9" y="12"/>
                    </a:cxn>
                    <a:cxn ang="0">
                      <a:pos x="0" y="11"/>
                    </a:cxn>
                  </a:cxnLst>
                  <a:rect l="0" t="0" r="r" b="b"/>
                  <a:pathLst>
                    <a:path w="46" h="162">
                      <a:moveTo>
                        <a:pt x="0" y="11"/>
                      </a:moveTo>
                      <a:lnTo>
                        <a:pt x="22" y="1"/>
                      </a:lnTo>
                      <a:lnTo>
                        <a:pt x="29" y="0"/>
                      </a:lnTo>
                      <a:lnTo>
                        <a:pt x="36" y="2"/>
                      </a:lnTo>
                      <a:lnTo>
                        <a:pt x="39" y="4"/>
                      </a:lnTo>
                      <a:lnTo>
                        <a:pt x="42" y="6"/>
                      </a:lnTo>
                      <a:lnTo>
                        <a:pt x="44" y="10"/>
                      </a:lnTo>
                      <a:lnTo>
                        <a:pt x="45" y="13"/>
                      </a:lnTo>
                      <a:lnTo>
                        <a:pt x="45" y="18"/>
                      </a:lnTo>
                      <a:lnTo>
                        <a:pt x="45" y="76"/>
                      </a:lnTo>
                      <a:lnTo>
                        <a:pt x="44" y="80"/>
                      </a:lnTo>
                      <a:lnTo>
                        <a:pt x="41" y="81"/>
                      </a:lnTo>
                      <a:lnTo>
                        <a:pt x="39" y="83"/>
                      </a:lnTo>
                      <a:lnTo>
                        <a:pt x="39" y="157"/>
                      </a:lnTo>
                      <a:lnTo>
                        <a:pt x="34" y="161"/>
                      </a:lnTo>
                      <a:lnTo>
                        <a:pt x="29" y="158"/>
                      </a:lnTo>
                      <a:lnTo>
                        <a:pt x="29" y="82"/>
                      </a:lnTo>
                      <a:lnTo>
                        <a:pt x="25" y="81"/>
                      </a:lnTo>
                      <a:lnTo>
                        <a:pt x="21" y="80"/>
                      </a:lnTo>
                      <a:lnTo>
                        <a:pt x="20" y="78"/>
                      </a:lnTo>
                      <a:lnTo>
                        <a:pt x="20" y="75"/>
                      </a:lnTo>
                      <a:lnTo>
                        <a:pt x="20" y="26"/>
                      </a:lnTo>
                      <a:lnTo>
                        <a:pt x="20" y="22"/>
                      </a:lnTo>
                      <a:lnTo>
                        <a:pt x="18" y="18"/>
                      </a:lnTo>
                      <a:lnTo>
                        <a:pt x="17" y="15"/>
                      </a:lnTo>
                      <a:lnTo>
                        <a:pt x="13" y="13"/>
                      </a:lnTo>
                      <a:lnTo>
                        <a:pt x="9"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grpSp>
          <p:grpSp>
            <p:nvGrpSpPr>
              <p:cNvPr id="9" name="Group 104"/>
              <p:cNvGrpSpPr>
                <a:grpSpLocks/>
              </p:cNvGrpSpPr>
              <p:nvPr/>
            </p:nvGrpSpPr>
            <p:grpSpPr bwMode="auto">
              <a:xfrm>
                <a:off x="803" y="2243"/>
                <a:ext cx="312" cy="72"/>
                <a:chOff x="2704" y="2152"/>
                <a:chExt cx="392" cy="88"/>
              </a:xfrm>
            </p:grpSpPr>
            <p:sp>
              <p:nvSpPr>
                <p:cNvPr id="3177" name="Oval 105"/>
                <p:cNvSpPr>
                  <a:spLocks noChangeArrowheads="1"/>
                </p:cNvSpPr>
                <p:nvPr/>
              </p:nvSpPr>
              <p:spPr bwMode="auto">
                <a:xfrm>
                  <a:off x="2715" y="2152"/>
                  <a:ext cx="77" cy="77"/>
                </a:xfrm>
                <a:prstGeom prst="ellipse">
                  <a:avLst/>
                </a:prstGeom>
                <a:solidFill>
                  <a:srgbClr val="3333CC"/>
                </a:solidFill>
                <a:ln w="9525">
                  <a:noFill/>
                  <a:round/>
                  <a:headEnd/>
                  <a:tailEnd/>
                </a:ln>
                <a:effectLst>
                  <a:outerShdw dist="35921" dir="2700000" algn="ctr" rotWithShape="0">
                    <a:srgbClr val="C0C0C0"/>
                  </a:outerShdw>
                </a:effectLst>
              </p:spPr>
              <p:txBody>
                <a:bodyPr anchor="ctr"/>
                <a:lstStyle/>
                <a:p>
                  <a:pPr fontAlgn="auto">
                    <a:spcBef>
                      <a:spcPts val="0"/>
                    </a:spcBef>
                    <a:spcAft>
                      <a:spcPts val="0"/>
                    </a:spcAft>
                    <a:defRPr/>
                  </a:pPr>
                  <a:endParaRPr lang="en-IE">
                    <a:latin typeface="+mn-lt"/>
                  </a:endParaRPr>
                </a:p>
              </p:txBody>
            </p:sp>
            <p:sp>
              <p:nvSpPr>
                <p:cNvPr id="3178" name="Oval 106"/>
                <p:cNvSpPr>
                  <a:spLocks noChangeArrowheads="1"/>
                </p:cNvSpPr>
                <p:nvPr/>
              </p:nvSpPr>
              <p:spPr bwMode="auto">
                <a:xfrm>
                  <a:off x="2857" y="2152"/>
                  <a:ext cx="87" cy="77"/>
                </a:xfrm>
                <a:prstGeom prst="ellipse">
                  <a:avLst/>
                </a:prstGeom>
                <a:solidFill>
                  <a:srgbClr val="3333CC"/>
                </a:solidFill>
                <a:ln w="9525">
                  <a:noFill/>
                  <a:round/>
                  <a:headEnd/>
                  <a:tailEnd/>
                </a:ln>
                <a:effectLst>
                  <a:outerShdw dist="35921" dir="2700000" algn="ctr" rotWithShape="0">
                    <a:srgbClr val="C0C0C0"/>
                  </a:outerShdw>
                </a:effectLst>
              </p:spPr>
              <p:txBody>
                <a:bodyPr anchor="ctr"/>
                <a:lstStyle/>
                <a:p>
                  <a:pPr fontAlgn="auto">
                    <a:spcBef>
                      <a:spcPts val="0"/>
                    </a:spcBef>
                    <a:spcAft>
                      <a:spcPts val="0"/>
                    </a:spcAft>
                    <a:defRPr/>
                  </a:pPr>
                  <a:endParaRPr lang="en-IE">
                    <a:latin typeface="+mn-lt"/>
                  </a:endParaRPr>
                </a:p>
              </p:txBody>
            </p:sp>
            <p:sp>
              <p:nvSpPr>
                <p:cNvPr id="3179" name="Oval 107"/>
                <p:cNvSpPr>
                  <a:spLocks noChangeArrowheads="1"/>
                </p:cNvSpPr>
                <p:nvPr/>
              </p:nvSpPr>
              <p:spPr bwMode="auto">
                <a:xfrm>
                  <a:off x="3020" y="2152"/>
                  <a:ext cx="87" cy="77"/>
                </a:xfrm>
                <a:prstGeom prst="ellipse">
                  <a:avLst/>
                </a:prstGeom>
                <a:solidFill>
                  <a:srgbClr val="3333CC"/>
                </a:solidFill>
                <a:ln w="9525">
                  <a:noFill/>
                  <a:round/>
                  <a:headEnd/>
                  <a:tailEnd/>
                </a:ln>
                <a:effectLst>
                  <a:outerShdw dist="35921" dir="2700000" algn="ctr" rotWithShape="0">
                    <a:srgbClr val="C0C0C0"/>
                  </a:outerShdw>
                </a:effectLst>
              </p:spPr>
              <p:txBody>
                <a:bodyPr anchor="ctr"/>
                <a:lstStyle/>
                <a:p>
                  <a:pPr fontAlgn="auto">
                    <a:spcBef>
                      <a:spcPts val="0"/>
                    </a:spcBef>
                    <a:spcAft>
                      <a:spcPts val="0"/>
                    </a:spcAft>
                    <a:defRPr/>
                  </a:pPr>
                  <a:endParaRPr lang="en-IE">
                    <a:latin typeface="+mn-lt"/>
                  </a:endParaRPr>
                </a:p>
              </p:txBody>
            </p:sp>
          </p:grpSp>
          <p:grpSp>
            <p:nvGrpSpPr>
              <p:cNvPr id="10" name="Group 108"/>
              <p:cNvGrpSpPr>
                <a:grpSpLocks/>
              </p:cNvGrpSpPr>
              <p:nvPr/>
            </p:nvGrpSpPr>
            <p:grpSpPr bwMode="auto">
              <a:xfrm>
                <a:off x="1145" y="2092"/>
                <a:ext cx="492" cy="424"/>
                <a:chOff x="4043" y="3208"/>
                <a:chExt cx="783" cy="559"/>
              </a:xfrm>
            </p:grpSpPr>
            <p:sp>
              <p:nvSpPr>
                <p:cNvPr id="33017" name="Freeform 109"/>
                <p:cNvSpPr>
                  <a:spLocks/>
                </p:cNvSpPr>
                <p:nvPr/>
              </p:nvSpPr>
              <p:spPr bwMode="auto">
                <a:xfrm>
                  <a:off x="4043" y="3567"/>
                  <a:ext cx="428" cy="200"/>
                </a:xfrm>
                <a:custGeom>
                  <a:avLst/>
                  <a:gdLst>
                    <a:gd name="T0" fmla="*/ 0 w 428"/>
                    <a:gd name="T1" fmla="*/ 0 h 200"/>
                    <a:gd name="T2" fmla="*/ 427 w 428"/>
                    <a:gd name="T3" fmla="*/ 150 h 200"/>
                    <a:gd name="T4" fmla="*/ 427 w 428"/>
                    <a:gd name="T5" fmla="*/ 199 h 200"/>
                    <a:gd name="T6" fmla="*/ 0 w 428"/>
                    <a:gd name="T7" fmla="*/ 48 h 200"/>
                    <a:gd name="T8" fmla="*/ 0 w 428"/>
                    <a:gd name="T9" fmla="*/ 0 h 200"/>
                    <a:gd name="T10" fmla="*/ 0 60000 65536"/>
                    <a:gd name="T11" fmla="*/ 0 60000 65536"/>
                    <a:gd name="T12" fmla="*/ 0 60000 65536"/>
                    <a:gd name="T13" fmla="*/ 0 60000 65536"/>
                    <a:gd name="T14" fmla="*/ 0 60000 65536"/>
                    <a:gd name="T15" fmla="*/ 0 w 428"/>
                    <a:gd name="T16" fmla="*/ 0 h 200"/>
                    <a:gd name="T17" fmla="*/ 428 w 428"/>
                    <a:gd name="T18" fmla="*/ 200 h 200"/>
                  </a:gdLst>
                  <a:ahLst/>
                  <a:cxnLst>
                    <a:cxn ang="T10">
                      <a:pos x="T0" y="T1"/>
                    </a:cxn>
                    <a:cxn ang="T11">
                      <a:pos x="T2" y="T3"/>
                    </a:cxn>
                    <a:cxn ang="T12">
                      <a:pos x="T4" y="T5"/>
                    </a:cxn>
                    <a:cxn ang="T13">
                      <a:pos x="T6" y="T7"/>
                    </a:cxn>
                    <a:cxn ang="T14">
                      <a:pos x="T8" y="T9"/>
                    </a:cxn>
                  </a:cxnLst>
                  <a:rect l="T15" t="T16" r="T17" b="T18"/>
                  <a:pathLst>
                    <a:path w="428" h="200">
                      <a:moveTo>
                        <a:pt x="0" y="0"/>
                      </a:moveTo>
                      <a:lnTo>
                        <a:pt x="427" y="150"/>
                      </a:lnTo>
                      <a:lnTo>
                        <a:pt x="427" y="199"/>
                      </a:lnTo>
                      <a:lnTo>
                        <a:pt x="0" y="48"/>
                      </a:lnTo>
                      <a:lnTo>
                        <a:pt x="0" y="0"/>
                      </a:lnTo>
                    </a:path>
                  </a:pathLst>
                </a:custGeom>
                <a:solidFill>
                  <a:srgbClr val="001F9F"/>
                </a:solidFill>
                <a:ln w="12700" cap="rnd" cmpd="sng">
                  <a:solidFill>
                    <a:srgbClr val="000000"/>
                  </a:solidFill>
                  <a:prstDash val="solid"/>
                  <a:round/>
                  <a:headEnd type="none" w="med" len="med"/>
                  <a:tailEnd type="none" w="med" len="med"/>
                </a:ln>
              </p:spPr>
              <p:txBody>
                <a:bodyPr/>
                <a:lstStyle/>
                <a:p>
                  <a:endParaRPr lang="en-IE"/>
                </a:p>
              </p:txBody>
            </p:sp>
            <p:sp>
              <p:nvSpPr>
                <p:cNvPr id="33018" name="Freeform 110"/>
                <p:cNvSpPr>
                  <a:spLocks/>
                </p:cNvSpPr>
                <p:nvPr/>
              </p:nvSpPr>
              <p:spPr bwMode="auto">
                <a:xfrm>
                  <a:off x="4470" y="3494"/>
                  <a:ext cx="356" cy="273"/>
                </a:xfrm>
                <a:custGeom>
                  <a:avLst/>
                  <a:gdLst>
                    <a:gd name="T0" fmla="*/ 0 w 356"/>
                    <a:gd name="T1" fmla="*/ 224 h 273"/>
                    <a:gd name="T2" fmla="*/ 355 w 356"/>
                    <a:gd name="T3" fmla="*/ 0 h 273"/>
                    <a:gd name="T4" fmla="*/ 355 w 356"/>
                    <a:gd name="T5" fmla="*/ 48 h 273"/>
                    <a:gd name="T6" fmla="*/ 0 w 356"/>
                    <a:gd name="T7" fmla="*/ 272 h 273"/>
                    <a:gd name="T8" fmla="*/ 0 w 356"/>
                    <a:gd name="T9" fmla="*/ 224 h 273"/>
                    <a:gd name="T10" fmla="*/ 0 60000 65536"/>
                    <a:gd name="T11" fmla="*/ 0 60000 65536"/>
                    <a:gd name="T12" fmla="*/ 0 60000 65536"/>
                    <a:gd name="T13" fmla="*/ 0 60000 65536"/>
                    <a:gd name="T14" fmla="*/ 0 60000 65536"/>
                    <a:gd name="T15" fmla="*/ 0 w 356"/>
                    <a:gd name="T16" fmla="*/ 0 h 273"/>
                    <a:gd name="T17" fmla="*/ 356 w 356"/>
                    <a:gd name="T18" fmla="*/ 273 h 273"/>
                  </a:gdLst>
                  <a:ahLst/>
                  <a:cxnLst>
                    <a:cxn ang="T10">
                      <a:pos x="T0" y="T1"/>
                    </a:cxn>
                    <a:cxn ang="T11">
                      <a:pos x="T2" y="T3"/>
                    </a:cxn>
                    <a:cxn ang="T12">
                      <a:pos x="T4" y="T5"/>
                    </a:cxn>
                    <a:cxn ang="T13">
                      <a:pos x="T6" y="T7"/>
                    </a:cxn>
                    <a:cxn ang="T14">
                      <a:pos x="T8" y="T9"/>
                    </a:cxn>
                  </a:cxnLst>
                  <a:rect l="T15" t="T16" r="T17" b="T18"/>
                  <a:pathLst>
                    <a:path w="356" h="273">
                      <a:moveTo>
                        <a:pt x="0" y="224"/>
                      </a:moveTo>
                      <a:lnTo>
                        <a:pt x="355" y="0"/>
                      </a:lnTo>
                      <a:lnTo>
                        <a:pt x="355" y="48"/>
                      </a:lnTo>
                      <a:lnTo>
                        <a:pt x="0" y="272"/>
                      </a:lnTo>
                      <a:lnTo>
                        <a:pt x="0" y="224"/>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3019" name="Freeform 111"/>
                <p:cNvSpPr>
                  <a:spLocks/>
                </p:cNvSpPr>
                <p:nvPr/>
              </p:nvSpPr>
              <p:spPr bwMode="auto">
                <a:xfrm>
                  <a:off x="4043" y="3393"/>
                  <a:ext cx="783" cy="326"/>
                </a:xfrm>
                <a:custGeom>
                  <a:avLst/>
                  <a:gdLst>
                    <a:gd name="T0" fmla="*/ 0 w 783"/>
                    <a:gd name="T1" fmla="*/ 175 h 326"/>
                    <a:gd name="T2" fmla="*/ 427 w 783"/>
                    <a:gd name="T3" fmla="*/ 325 h 326"/>
                    <a:gd name="T4" fmla="*/ 782 w 783"/>
                    <a:gd name="T5" fmla="*/ 101 h 326"/>
                    <a:gd name="T6" fmla="*/ 411 w 783"/>
                    <a:gd name="T7" fmla="*/ 0 h 326"/>
                    <a:gd name="T8" fmla="*/ 0 w 783"/>
                    <a:gd name="T9" fmla="*/ 175 h 326"/>
                    <a:gd name="T10" fmla="*/ 0 60000 65536"/>
                    <a:gd name="T11" fmla="*/ 0 60000 65536"/>
                    <a:gd name="T12" fmla="*/ 0 60000 65536"/>
                    <a:gd name="T13" fmla="*/ 0 60000 65536"/>
                    <a:gd name="T14" fmla="*/ 0 60000 65536"/>
                    <a:gd name="T15" fmla="*/ 0 w 783"/>
                    <a:gd name="T16" fmla="*/ 0 h 326"/>
                    <a:gd name="T17" fmla="*/ 783 w 783"/>
                    <a:gd name="T18" fmla="*/ 326 h 326"/>
                  </a:gdLst>
                  <a:ahLst/>
                  <a:cxnLst>
                    <a:cxn ang="T10">
                      <a:pos x="T0" y="T1"/>
                    </a:cxn>
                    <a:cxn ang="T11">
                      <a:pos x="T2" y="T3"/>
                    </a:cxn>
                    <a:cxn ang="T12">
                      <a:pos x="T4" y="T5"/>
                    </a:cxn>
                    <a:cxn ang="T13">
                      <a:pos x="T6" y="T7"/>
                    </a:cxn>
                    <a:cxn ang="T14">
                      <a:pos x="T8" y="T9"/>
                    </a:cxn>
                  </a:cxnLst>
                  <a:rect l="T15" t="T16" r="T17" b="T18"/>
                  <a:pathLst>
                    <a:path w="783" h="326">
                      <a:moveTo>
                        <a:pt x="0" y="175"/>
                      </a:moveTo>
                      <a:lnTo>
                        <a:pt x="427" y="325"/>
                      </a:lnTo>
                      <a:lnTo>
                        <a:pt x="782" y="101"/>
                      </a:lnTo>
                      <a:lnTo>
                        <a:pt x="411" y="0"/>
                      </a:lnTo>
                      <a:lnTo>
                        <a:pt x="0" y="175"/>
                      </a:lnTo>
                    </a:path>
                  </a:pathLst>
                </a:custGeom>
                <a:solidFill>
                  <a:srgbClr val="676767"/>
                </a:solidFill>
                <a:ln w="12700" cap="rnd" cmpd="sng">
                  <a:solidFill>
                    <a:srgbClr val="000000"/>
                  </a:solidFill>
                  <a:prstDash val="solid"/>
                  <a:round/>
                  <a:headEnd type="none" w="med" len="med"/>
                  <a:tailEnd type="none" w="med" len="med"/>
                </a:ln>
              </p:spPr>
              <p:txBody>
                <a:bodyPr/>
                <a:lstStyle/>
                <a:p>
                  <a:endParaRPr lang="en-IE"/>
                </a:p>
              </p:txBody>
            </p:sp>
            <p:sp>
              <p:nvSpPr>
                <p:cNvPr id="33020" name="Freeform 112"/>
                <p:cNvSpPr>
                  <a:spLocks/>
                </p:cNvSpPr>
                <p:nvPr/>
              </p:nvSpPr>
              <p:spPr bwMode="auto">
                <a:xfrm>
                  <a:off x="4096" y="3414"/>
                  <a:ext cx="671" cy="289"/>
                </a:xfrm>
                <a:custGeom>
                  <a:avLst/>
                  <a:gdLst>
                    <a:gd name="T0" fmla="*/ 0 w 671"/>
                    <a:gd name="T1" fmla="*/ 173 h 289"/>
                    <a:gd name="T2" fmla="*/ 323 w 671"/>
                    <a:gd name="T3" fmla="*/ 288 h 289"/>
                    <a:gd name="T4" fmla="*/ 670 w 671"/>
                    <a:gd name="T5" fmla="*/ 65 h 289"/>
                    <a:gd name="T6" fmla="*/ 400 w 671"/>
                    <a:gd name="T7" fmla="*/ 0 h 289"/>
                    <a:gd name="T8" fmla="*/ 0 w 671"/>
                    <a:gd name="T9" fmla="*/ 173 h 289"/>
                    <a:gd name="T10" fmla="*/ 0 60000 65536"/>
                    <a:gd name="T11" fmla="*/ 0 60000 65536"/>
                    <a:gd name="T12" fmla="*/ 0 60000 65536"/>
                    <a:gd name="T13" fmla="*/ 0 60000 65536"/>
                    <a:gd name="T14" fmla="*/ 0 60000 65536"/>
                    <a:gd name="T15" fmla="*/ 0 w 671"/>
                    <a:gd name="T16" fmla="*/ 0 h 289"/>
                    <a:gd name="T17" fmla="*/ 671 w 671"/>
                    <a:gd name="T18" fmla="*/ 289 h 289"/>
                  </a:gdLst>
                  <a:ahLst/>
                  <a:cxnLst>
                    <a:cxn ang="T10">
                      <a:pos x="T0" y="T1"/>
                    </a:cxn>
                    <a:cxn ang="T11">
                      <a:pos x="T2" y="T3"/>
                    </a:cxn>
                    <a:cxn ang="T12">
                      <a:pos x="T4" y="T5"/>
                    </a:cxn>
                    <a:cxn ang="T13">
                      <a:pos x="T6" y="T7"/>
                    </a:cxn>
                    <a:cxn ang="T14">
                      <a:pos x="T8" y="T9"/>
                    </a:cxn>
                  </a:cxnLst>
                  <a:rect l="T15" t="T16" r="T17" b="T18"/>
                  <a:pathLst>
                    <a:path w="671" h="289">
                      <a:moveTo>
                        <a:pt x="0" y="173"/>
                      </a:moveTo>
                      <a:lnTo>
                        <a:pt x="323" y="288"/>
                      </a:lnTo>
                      <a:lnTo>
                        <a:pt x="670" y="65"/>
                      </a:lnTo>
                      <a:lnTo>
                        <a:pt x="400" y="0"/>
                      </a:lnTo>
                      <a:lnTo>
                        <a:pt x="0" y="173"/>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IE"/>
                </a:p>
              </p:txBody>
            </p:sp>
            <p:sp>
              <p:nvSpPr>
                <p:cNvPr id="33021" name="Freeform 113"/>
                <p:cNvSpPr>
                  <a:spLocks/>
                </p:cNvSpPr>
                <p:nvPr/>
              </p:nvSpPr>
              <p:spPr bwMode="auto">
                <a:xfrm>
                  <a:off x="4094" y="3586"/>
                  <a:ext cx="331" cy="144"/>
                </a:xfrm>
                <a:custGeom>
                  <a:avLst/>
                  <a:gdLst>
                    <a:gd name="T0" fmla="*/ 0 w 331"/>
                    <a:gd name="T1" fmla="*/ 0 h 144"/>
                    <a:gd name="T2" fmla="*/ 330 w 331"/>
                    <a:gd name="T3" fmla="*/ 116 h 144"/>
                    <a:gd name="T4" fmla="*/ 328 w 331"/>
                    <a:gd name="T5" fmla="*/ 143 h 144"/>
                    <a:gd name="T6" fmla="*/ 0 w 331"/>
                    <a:gd name="T7" fmla="*/ 20 h 144"/>
                    <a:gd name="T8" fmla="*/ 0 w 331"/>
                    <a:gd name="T9" fmla="*/ 0 h 144"/>
                    <a:gd name="T10" fmla="*/ 0 60000 65536"/>
                    <a:gd name="T11" fmla="*/ 0 60000 65536"/>
                    <a:gd name="T12" fmla="*/ 0 60000 65536"/>
                    <a:gd name="T13" fmla="*/ 0 60000 65536"/>
                    <a:gd name="T14" fmla="*/ 0 60000 65536"/>
                    <a:gd name="T15" fmla="*/ 0 w 331"/>
                    <a:gd name="T16" fmla="*/ 0 h 144"/>
                    <a:gd name="T17" fmla="*/ 331 w 331"/>
                    <a:gd name="T18" fmla="*/ 144 h 144"/>
                  </a:gdLst>
                  <a:ahLst/>
                  <a:cxnLst>
                    <a:cxn ang="T10">
                      <a:pos x="T0" y="T1"/>
                    </a:cxn>
                    <a:cxn ang="T11">
                      <a:pos x="T2" y="T3"/>
                    </a:cxn>
                    <a:cxn ang="T12">
                      <a:pos x="T4" y="T5"/>
                    </a:cxn>
                    <a:cxn ang="T13">
                      <a:pos x="T6" y="T7"/>
                    </a:cxn>
                    <a:cxn ang="T14">
                      <a:pos x="T8" y="T9"/>
                    </a:cxn>
                  </a:cxnLst>
                  <a:rect l="T15" t="T16" r="T17" b="T18"/>
                  <a:pathLst>
                    <a:path w="331" h="144">
                      <a:moveTo>
                        <a:pt x="0" y="0"/>
                      </a:moveTo>
                      <a:lnTo>
                        <a:pt x="330" y="116"/>
                      </a:lnTo>
                      <a:lnTo>
                        <a:pt x="328" y="143"/>
                      </a:lnTo>
                      <a:lnTo>
                        <a:pt x="0" y="20"/>
                      </a:lnTo>
                      <a:lnTo>
                        <a:pt x="0" y="0"/>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186" name="Freeform 114"/>
                <p:cNvSpPr>
                  <a:spLocks/>
                </p:cNvSpPr>
                <p:nvPr/>
              </p:nvSpPr>
              <p:spPr bwMode="auto">
                <a:xfrm>
                  <a:off x="4136" y="3359"/>
                  <a:ext cx="38" cy="168"/>
                </a:xfrm>
                <a:custGeom>
                  <a:avLst/>
                  <a:gdLst/>
                  <a:ahLst/>
                  <a:cxnLst>
                    <a:cxn ang="0">
                      <a:pos x="0" y="11"/>
                    </a:cxn>
                    <a:cxn ang="0">
                      <a:pos x="18" y="1"/>
                    </a:cxn>
                    <a:cxn ang="0">
                      <a:pos x="24" y="0"/>
                    </a:cxn>
                    <a:cxn ang="0">
                      <a:pos x="28" y="2"/>
                    </a:cxn>
                    <a:cxn ang="0">
                      <a:pos x="31" y="4"/>
                    </a:cxn>
                    <a:cxn ang="0">
                      <a:pos x="34" y="7"/>
                    </a:cxn>
                    <a:cxn ang="0">
                      <a:pos x="35" y="10"/>
                    </a:cxn>
                    <a:cxn ang="0">
                      <a:pos x="36" y="13"/>
                    </a:cxn>
                    <a:cxn ang="0">
                      <a:pos x="36" y="19"/>
                    </a:cxn>
                    <a:cxn ang="0">
                      <a:pos x="36" y="80"/>
                    </a:cxn>
                    <a:cxn ang="0">
                      <a:pos x="35" y="83"/>
                    </a:cxn>
                    <a:cxn ang="0">
                      <a:pos x="33" y="86"/>
                    </a:cxn>
                    <a:cxn ang="0">
                      <a:pos x="31" y="87"/>
                    </a:cxn>
                    <a:cxn ang="0">
                      <a:pos x="31" y="165"/>
                    </a:cxn>
                    <a:cxn ang="0">
                      <a:pos x="27" y="169"/>
                    </a:cxn>
                    <a:cxn ang="0">
                      <a:pos x="23" y="166"/>
                    </a:cxn>
                    <a:cxn ang="0">
                      <a:pos x="23" y="87"/>
                    </a:cxn>
                    <a:cxn ang="0">
                      <a:pos x="20" y="85"/>
                    </a:cxn>
                    <a:cxn ang="0">
                      <a:pos x="17" y="83"/>
                    </a:cxn>
                    <a:cxn ang="0">
                      <a:pos x="16" y="82"/>
                    </a:cxn>
                    <a:cxn ang="0">
                      <a:pos x="16" y="78"/>
                    </a:cxn>
                    <a:cxn ang="0">
                      <a:pos x="16" y="28"/>
                    </a:cxn>
                    <a:cxn ang="0">
                      <a:pos x="16" y="23"/>
                    </a:cxn>
                    <a:cxn ang="0">
                      <a:pos x="16" y="19"/>
                    </a:cxn>
                    <a:cxn ang="0">
                      <a:pos x="13" y="15"/>
                    </a:cxn>
                    <a:cxn ang="0">
                      <a:pos x="11" y="13"/>
                    </a:cxn>
                    <a:cxn ang="0">
                      <a:pos x="7" y="12"/>
                    </a:cxn>
                    <a:cxn ang="0">
                      <a:pos x="0" y="11"/>
                    </a:cxn>
                  </a:cxnLst>
                  <a:rect l="0" t="0" r="r" b="b"/>
                  <a:pathLst>
                    <a:path w="37" h="170">
                      <a:moveTo>
                        <a:pt x="0" y="11"/>
                      </a:moveTo>
                      <a:lnTo>
                        <a:pt x="18" y="1"/>
                      </a:lnTo>
                      <a:lnTo>
                        <a:pt x="24" y="0"/>
                      </a:lnTo>
                      <a:lnTo>
                        <a:pt x="28" y="2"/>
                      </a:lnTo>
                      <a:lnTo>
                        <a:pt x="31" y="4"/>
                      </a:lnTo>
                      <a:lnTo>
                        <a:pt x="34" y="7"/>
                      </a:lnTo>
                      <a:lnTo>
                        <a:pt x="35" y="10"/>
                      </a:lnTo>
                      <a:lnTo>
                        <a:pt x="36" y="13"/>
                      </a:lnTo>
                      <a:lnTo>
                        <a:pt x="36" y="19"/>
                      </a:lnTo>
                      <a:lnTo>
                        <a:pt x="36" y="80"/>
                      </a:lnTo>
                      <a:lnTo>
                        <a:pt x="35" y="83"/>
                      </a:lnTo>
                      <a:lnTo>
                        <a:pt x="33" y="86"/>
                      </a:lnTo>
                      <a:lnTo>
                        <a:pt x="31" y="87"/>
                      </a:lnTo>
                      <a:lnTo>
                        <a:pt x="31" y="165"/>
                      </a:lnTo>
                      <a:lnTo>
                        <a:pt x="27" y="169"/>
                      </a:lnTo>
                      <a:lnTo>
                        <a:pt x="23" y="166"/>
                      </a:lnTo>
                      <a:lnTo>
                        <a:pt x="23" y="87"/>
                      </a:lnTo>
                      <a:lnTo>
                        <a:pt x="20" y="85"/>
                      </a:lnTo>
                      <a:lnTo>
                        <a:pt x="17" y="83"/>
                      </a:lnTo>
                      <a:lnTo>
                        <a:pt x="16" y="82"/>
                      </a:lnTo>
                      <a:lnTo>
                        <a:pt x="16" y="78"/>
                      </a:lnTo>
                      <a:lnTo>
                        <a:pt x="16" y="28"/>
                      </a:lnTo>
                      <a:lnTo>
                        <a:pt x="16" y="23"/>
                      </a:lnTo>
                      <a:lnTo>
                        <a:pt x="16" y="19"/>
                      </a:lnTo>
                      <a:lnTo>
                        <a:pt x="13" y="15"/>
                      </a:lnTo>
                      <a:lnTo>
                        <a:pt x="11" y="13"/>
                      </a:lnTo>
                      <a:lnTo>
                        <a:pt x="7"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87" name="Freeform 115"/>
                <p:cNvSpPr>
                  <a:spLocks/>
                </p:cNvSpPr>
                <p:nvPr/>
              </p:nvSpPr>
              <p:spPr bwMode="auto">
                <a:xfrm>
                  <a:off x="4074" y="3390"/>
                  <a:ext cx="43" cy="164"/>
                </a:xfrm>
                <a:custGeom>
                  <a:avLst/>
                  <a:gdLst/>
                  <a:ahLst/>
                  <a:cxnLst>
                    <a:cxn ang="0">
                      <a:pos x="0" y="11"/>
                    </a:cxn>
                    <a:cxn ang="0">
                      <a:pos x="20" y="0"/>
                    </a:cxn>
                    <a:cxn ang="0">
                      <a:pos x="27" y="0"/>
                    </a:cxn>
                    <a:cxn ang="0">
                      <a:pos x="32" y="2"/>
                    </a:cxn>
                    <a:cxn ang="0">
                      <a:pos x="36" y="4"/>
                    </a:cxn>
                    <a:cxn ang="0">
                      <a:pos x="39" y="6"/>
                    </a:cxn>
                    <a:cxn ang="0">
                      <a:pos x="40" y="10"/>
                    </a:cxn>
                    <a:cxn ang="0">
                      <a:pos x="41" y="13"/>
                    </a:cxn>
                    <a:cxn ang="0">
                      <a:pos x="42" y="19"/>
                    </a:cxn>
                    <a:cxn ang="0">
                      <a:pos x="42" y="80"/>
                    </a:cxn>
                    <a:cxn ang="0">
                      <a:pos x="40" y="84"/>
                    </a:cxn>
                    <a:cxn ang="0">
                      <a:pos x="38" y="87"/>
                    </a:cxn>
                    <a:cxn ang="0">
                      <a:pos x="35" y="88"/>
                    </a:cxn>
                    <a:cxn ang="0">
                      <a:pos x="35" y="168"/>
                    </a:cxn>
                    <a:cxn ang="0">
                      <a:pos x="30" y="171"/>
                    </a:cxn>
                    <a:cxn ang="0">
                      <a:pos x="26" y="168"/>
                    </a:cxn>
                    <a:cxn ang="0">
                      <a:pos x="26" y="88"/>
                    </a:cxn>
                    <a:cxn ang="0">
                      <a:pos x="22" y="86"/>
                    </a:cxn>
                    <a:cxn ang="0">
                      <a:pos x="19" y="84"/>
                    </a:cxn>
                    <a:cxn ang="0">
                      <a:pos x="18" y="83"/>
                    </a:cxn>
                    <a:cxn ang="0">
                      <a:pos x="18" y="80"/>
                    </a:cxn>
                    <a:cxn ang="0">
                      <a:pos x="18" y="28"/>
                    </a:cxn>
                    <a:cxn ang="0">
                      <a:pos x="18" y="23"/>
                    </a:cxn>
                    <a:cxn ang="0">
                      <a:pos x="18" y="19"/>
                    </a:cxn>
                    <a:cxn ang="0">
                      <a:pos x="15" y="15"/>
                    </a:cxn>
                    <a:cxn ang="0">
                      <a:pos x="12" y="12"/>
                    </a:cxn>
                    <a:cxn ang="0">
                      <a:pos x="8" y="11"/>
                    </a:cxn>
                    <a:cxn ang="0">
                      <a:pos x="0" y="11"/>
                    </a:cxn>
                  </a:cxnLst>
                  <a:rect l="0" t="0" r="r" b="b"/>
                  <a:pathLst>
                    <a:path w="43" h="172">
                      <a:moveTo>
                        <a:pt x="0" y="11"/>
                      </a:moveTo>
                      <a:lnTo>
                        <a:pt x="20" y="0"/>
                      </a:lnTo>
                      <a:lnTo>
                        <a:pt x="27" y="0"/>
                      </a:lnTo>
                      <a:lnTo>
                        <a:pt x="32" y="2"/>
                      </a:lnTo>
                      <a:lnTo>
                        <a:pt x="36" y="4"/>
                      </a:lnTo>
                      <a:lnTo>
                        <a:pt x="39" y="6"/>
                      </a:lnTo>
                      <a:lnTo>
                        <a:pt x="40" y="10"/>
                      </a:lnTo>
                      <a:lnTo>
                        <a:pt x="41" y="13"/>
                      </a:lnTo>
                      <a:lnTo>
                        <a:pt x="42" y="19"/>
                      </a:lnTo>
                      <a:lnTo>
                        <a:pt x="42" y="80"/>
                      </a:lnTo>
                      <a:lnTo>
                        <a:pt x="40" y="84"/>
                      </a:lnTo>
                      <a:lnTo>
                        <a:pt x="38" y="87"/>
                      </a:lnTo>
                      <a:lnTo>
                        <a:pt x="35" y="88"/>
                      </a:lnTo>
                      <a:lnTo>
                        <a:pt x="35" y="168"/>
                      </a:lnTo>
                      <a:lnTo>
                        <a:pt x="30" y="171"/>
                      </a:lnTo>
                      <a:lnTo>
                        <a:pt x="26" y="168"/>
                      </a:lnTo>
                      <a:lnTo>
                        <a:pt x="26" y="88"/>
                      </a:lnTo>
                      <a:lnTo>
                        <a:pt x="22" y="86"/>
                      </a:lnTo>
                      <a:lnTo>
                        <a:pt x="19" y="84"/>
                      </a:lnTo>
                      <a:lnTo>
                        <a:pt x="18" y="83"/>
                      </a:lnTo>
                      <a:lnTo>
                        <a:pt x="18" y="80"/>
                      </a:lnTo>
                      <a:lnTo>
                        <a:pt x="18" y="28"/>
                      </a:lnTo>
                      <a:lnTo>
                        <a:pt x="18" y="23"/>
                      </a:lnTo>
                      <a:lnTo>
                        <a:pt x="18" y="19"/>
                      </a:lnTo>
                      <a:lnTo>
                        <a:pt x="15" y="15"/>
                      </a:lnTo>
                      <a:lnTo>
                        <a:pt x="12" y="12"/>
                      </a:lnTo>
                      <a:lnTo>
                        <a:pt x="8" y="11"/>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3024" name="Freeform 116"/>
                <p:cNvSpPr>
                  <a:spLocks/>
                </p:cNvSpPr>
                <p:nvPr/>
              </p:nvSpPr>
              <p:spPr bwMode="auto">
                <a:xfrm>
                  <a:off x="4048" y="3392"/>
                  <a:ext cx="390" cy="140"/>
                </a:xfrm>
                <a:custGeom>
                  <a:avLst/>
                  <a:gdLst>
                    <a:gd name="T0" fmla="*/ 26 w 390"/>
                    <a:gd name="T1" fmla="*/ 46 h 140"/>
                    <a:gd name="T2" fmla="*/ 377 w 390"/>
                    <a:gd name="T3" fmla="*/ 139 h 140"/>
                    <a:gd name="T4" fmla="*/ 389 w 390"/>
                    <a:gd name="T5" fmla="*/ 89 h 140"/>
                    <a:gd name="T6" fmla="*/ 0 w 390"/>
                    <a:gd name="T7" fmla="*/ 0 h 140"/>
                    <a:gd name="T8" fmla="*/ 26 w 390"/>
                    <a:gd name="T9" fmla="*/ 46 h 140"/>
                    <a:gd name="T10" fmla="*/ 0 60000 65536"/>
                    <a:gd name="T11" fmla="*/ 0 60000 65536"/>
                    <a:gd name="T12" fmla="*/ 0 60000 65536"/>
                    <a:gd name="T13" fmla="*/ 0 60000 65536"/>
                    <a:gd name="T14" fmla="*/ 0 60000 65536"/>
                    <a:gd name="T15" fmla="*/ 0 w 390"/>
                    <a:gd name="T16" fmla="*/ 0 h 140"/>
                    <a:gd name="T17" fmla="*/ 390 w 390"/>
                    <a:gd name="T18" fmla="*/ 140 h 140"/>
                  </a:gdLst>
                  <a:ahLst/>
                  <a:cxnLst>
                    <a:cxn ang="T10">
                      <a:pos x="T0" y="T1"/>
                    </a:cxn>
                    <a:cxn ang="T11">
                      <a:pos x="T2" y="T3"/>
                    </a:cxn>
                    <a:cxn ang="T12">
                      <a:pos x="T4" y="T5"/>
                    </a:cxn>
                    <a:cxn ang="T13">
                      <a:pos x="T6" y="T7"/>
                    </a:cxn>
                    <a:cxn ang="T14">
                      <a:pos x="T8" y="T9"/>
                    </a:cxn>
                  </a:cxnLst>
                  <a:rect l="T15" t="T16" r="T17" b="T18"/>
                  <a:pathLst>
                    <a:path w="390" h="140">
                      <a:moveTo>
                        <a:pt x="26" y="46"/>
                      </a:moveTo>
                      <a:lnTo>
                        <a:pt x="377" y="139"/>
                      </a:lnTo>
                      <a:lnTo>
                        <a:pt x="389" y="89"/>
                      </a:lnTo>
                      <a:lnTo>
                        <a:pt x="0" y="0"/>
                      </a:lnTo>
                      <a:lnTo>
                        <a:pt x="26" y="46"/>
                      </a:lnTo>
                    </a:path>
                  </a:pathLst>
                </a:custGeom>
                <a:solidFill>
                  <a:srgbClr val="001F9F"/>
                </a:solidFill>
                <a:ln w="12700" cap="rnd" cmpd="sng">
                  <a:solidFill>
                    <a:srgbClr val="000000"/>
                  </a:solidFill>
                  <a:prstDash val="solid"/>
                  <a:round/>
                  <a:headEnd type="none" w="med" len="med"/>
                  <a:tailEnd type="none" w="med" len="med"/>
                </a:ln>
              </p:spPr>
              <p:txBody>
                <a:bodyPr/>
                <a:lstStyle/>
                <a:p>
                  <a:endParaRPr lang="en-IE"/>
                </a:p>
              </p:txBody>
            </p:sp>
            <p:sp>
              <p:nvSpPr>
                <p:cNvPr id="33025" name="Freeform 117"/>
                <p:cNvSpPr>
                  <a:spLocks/>
                </p:cNvSpPr>
                <p:nvPr/>
              </p:nvSpPr>
              <p:spPr bwMode="auto">
                <a:xfrm>
                  <a:off x="4050" y="3347"/>
                  <a:ext cx="388" cy="145"/>
                </a:xfrm>
                <a:custGeom>
                  <a:avLst/>
                  <a:gdLst>
                    <a:gd name="T0" fmla="*/ 0 w 388"/>
                    <a:gd name="T1" fmla="*/ 41 h 145"/>
                    <a:gd name="T2" fmla="*/ 22 w 388"/>
                    <a:gd name="T3" fmla="*/ 0 h 145"/>
                    <a:gd name="T4" fmla="*/ 379 w 388"/>
                    <a:gd name="T5" fmla="*/ 88 h 145"/>
                    <a:gd name="T6" fmla="*/ 387 w 388"/>
                    <a:gd name="T7" fmla="*/ 144 h 145"/>
                    <a:gd name="T8" fmla="*/ 0 w 388"/>
                    <a:gd name="T9" fmla="*/ 41 h 145"/>
                    <a:gd name="T10" fmla="*/ 0 60000 65536"/>
                    <a:gd name="T11" fmla="*/ 0 60000 65536"/>
                    <a:gd name="T12" fmla="*/ 0 60000 65536"/>
                    <a:gd name="T13" fmla="*/ 0 60000 65536"/>
                    <a:gd name="T14" fmla="*/ 0 60000 65536"/>
                    <a:gd name="T15" fmla="*/ 0 w 388"/>
                    <a:gd name="T16" fmla="*/ 0 h 145"/>
                    <a:gd name="T17" fmla="*/ 388 w 388"/>
                    <a:gd name="T18" fmla="*/ 145 h 145"/>
                  </a:gdLst>
                  <a:ahLst/>
                  <a:cxnLst>
                    <a:cxn ang="T10">
                      <a:pos x="T0" y="T1"/>
                    </a:cxn>
                    <a:cxn ang="T11">
                      <a:pos x="T2" y="T3"/>
                    </a:cxn>
                    <a:cxn ang="T12">
                      <a:pos x="T4" y="T5"/>
                    </a:cxn>
                    <a:cxn ang="T13">
                      <a:pos x="T6" y="T7"/>
                    </a:cxn>
                    <a:cxn ang="T14">
                      <a:pos x="T8" y="T9"/>
                    </a:cxn>
                  </a:cxnLst>
                  <a:rect l="T15" t="T16" r="T17" b="T18"/>
                  <a:pathLst>
                    <a:path w="388" h="145">
                      <a:moveTo>
                        <a:pt x="0" y="41"/>
                      </a:moveTo>
                      <a:lnTo>
                        <a:pt x="22" y="0"/>
                      </a:lnTo>
                      <a:lnTo>
                        <a:pt x="379" y="88"/>
                      </a:lnTo>
                      <a:lnTo>
                        <a:pt x="387" y="144"/>
                      </a:lnTo>
                      <a:lnTo>
                        <a:pt x="0" y="41"/>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en-IE"/>
                </a:p>
              </p:txBody>
            </p:sp>
            <p:sp>
              <p:nvSpPr>
                <p:cNvPr id="33026" name="Freeform 118"/>
                <p:cNvSpPr>
                  <a:spLocks/>
                </p:cNvSpPr>
                <p:nvPr/>
              </p:nvSpPr>
              <p:spPr bwMode="auto">
                <a:xfrm>
                  <a:off x="4429" y="3299"/>
                  <a:ext cx="372" cy="233"/>
                </a:xfrm>
                <a:custGeom>
                  <a:avLst/>
                  <a:gdLst>
                    <a:gd name="T0" fmla="*/ 8 w 372"/>
                    <a:gd name="T1" fmla="*/ 192 h 233"/>
                    <a:gd name="T2" fmla="*/ 0 w 372"/>
                    <a:gd name="T3" fmla="*/ 232 h 233"/>
                    <a:gd name="T4" fmla="*/ 363 w 372"/>
                    <a:gd name="T5" fmla="*/ 40 h 233"/>
                    <a:gd name="T6" fmla="*/ 371 w 372"/>
                    <a:gd name="T7" fmla="*/ 0 h 233"/>
                    <a:gd name="T8" fmla="*/ 8 w 372"/>
                    <a:gd name="T9" fmla="*/ 192 h 233"/>
                    <a:gd name="T10" fmla="*/ 0 60000 65536"/>
                    <a:gd name="T11" fmla="*/ 0 60000 65536"/>
                    <a:gd name="T12" fmla="*/ 0 60000 65536"/>
                    <a:gd name="T13" fmla="*/ 0 60000 65536"/>
                    <a:gd name="T14" fmla="*/ 0 60000 65536"/>
                    <a:gd name="T15" fmla="*/ 0 w 372"/>
                    <a:gd name="T16" fmla="*/ 0 h 233"/>
                    <a:gd name="T17" fmla="*/ 372 w 372"/>
                    <a:gd name="T18" fmla="*/ 233 h 233"/>
                  </a:gdLst>
                  <a:ahLst/>
                  <a:cxnLst>
                    <a:cxn ang="T10">
                      <a:pos x="T0" y="T1"/>
                    </a:cxn>
                    <a:cxn ang="T11">
                      <a:pos x="T2" y="T3"/>
                    </a:cxn>
                    <a:cxn ang="T12">
                      <a:pos x="T4" y="T5"/>
                    </a:cxn>
                    <a:cxn ang="T13">
                      <a:pos x="T6" y="T7"/>
                    </a:cxn>
                    <a:cxn ang="T14">
                      <a:pos x="T8" y="T9"/>
                    </a:cxn>
                  </a:cxnLst>
                  <a:rect l="T15" t="T16" r="T17" b="T18"/>
                  <a:pathLst>
                    <a:path w="372" h="233">
                      <a:moveTo>
                        <a:pt x="8" y="192"/>
                      </a:moveTo>
                      <a:lnTo>
                        <a:pt x="0" y="232"/>
                      </a:lnTo>
                      <a:lnTo>
                        <a:pt x="363" y="40"/>
                      </a:lnTo>
                      <a:lnTo>
                        <a:pt x="371" y="0"/>
                      </a:lnTo>
                      <a:lnTo>
                        <a:pt x="8" y="192"/>
                      </a:lnTo>
                    </a:path>
                  </a:pathLst>
                </a:custGeom>
                <a:solidFill>
                  <a:srgbClr val="000080"/>
                </a:solidFill>
                <a:ln w="12700" cap="rnd" cmpd="sng">
                  <a:solidFill>
                    <a:srgbClr val="000000"/>
                  </a:solidFill>
                  <a:prstDash val="solid"/>
                  <a:round/>
                  <a:headEnd type="none" w="med" len="med"/>
                  <a:tailEnd type="none" w="med" len="med"/>
                </a:ln>
              </p:spPr>
              <p:txBody>
                <a:bodyPr/>
                <a:lstStyle/>
                <a:p>
                  <a:endParaRPr lang="en-IE"/>
                </a:p>
              </p:txBody>
            </p:sp>
            <p:sp>
              <p:nvSpPr>
                <p:cNvPr id="33027" name="Freeform 119"/>
                <p:cNvSpPr>
                  <a:spLocks/>
                </p:cNvSpPr>
                <p:nvPr/>
              </p:nvSpPr>
              <p:spPr bwMode="auto">
                <a:xfrm>
                  <a:off x="4429" y="3267"/>
                  <a:ext cx="372" cy="225"/>
                </a:xfrm>
                <a:custGeom>
                  <a:avLst/>
                  <a:gdLst>
                    <a:gd name="T0" fmla="*/ 0 w 372"/>
                    <a:gd name="T1" fmla="*/ 168 h 225"/>
                    <a:gd name="T2" fmla="*/ 8 w 372"/>
                    <a:gd name="T3" fmla="*/ 224 h 225"/>
                    <a:gd name="T4" fmla="*/ 371 w 372"/>
                    <a:gd name="T5" fmla="*/ 32 h 225"/>
                    <a:gd name="T6" fmla="*/ 346 w 372"/>
                    <a:gd name="T7" fmla="*/ 0 h 225"/>
                    <a:gd name="T8" fmla="*/ 0 w 372"/>
                    <a:gd name="T9" fmla="*/ 168 h 225"/>
                    <a:gd name="T10" fmla="*/ 0 60000 65536"/>
                    <a:gd name="T11" fmla="*/ 0 60000 65536"/>
                    <a:gd name="T12" fmla="*/ 0 60000 65536"/>
                    <a:gd name="T13" fmla="*/ 0 60000 65536"/>
                    <a:gd name="T14" fmla="*/ 0 60000 65536"/>
                    <a:gd name="T15" fmla="*/ 0 w 372"/>
                    <a:gd name="T16" fmla="*/ 0 h 225"/>
                    <a:gd name="T17" fmla="*/ 372 w 372"/>
                    <a:gd name="T18" fmla="*/ 225 h 225"/>
                  </a:gdLst>
                  <a:ahLst/>
                  <a:cxnLst>
                    <a:cxn ang="T10">
                      <a:pos x="T0" y="T1"/>
                    </a:cxn>
                    <a:cxn ang="T11">
                      <a:pos x="T2" y="T3"/>
                    </a:cxn>
                    <a:cxn ang="T12">
                      <a:pos x="T4" y="T5"/>
                    </a:cxn>
                    <a:cxn ang="T13">
                      <a:pos x="T6" y="T7"/>
                    </a:cxn>
                    <a:cxn ang="T14">
                      <a:pos x="T8" y="T9"/>
                    </a:cxn>
                  </a:cxnLst>
                  <a:rect l="T15" t="T16" r="T17" b="T18"/>
                  <a:pathLst>
                    <a:path w="372" h="225">
                      <a:moveTo>
                        <a:pt x="0" y="168"/>
                      </a:moveTo>
                      <a:lnTo>
                        <a:pt x="8" y="224"/>
                      </a:lnTo>
                      <a:lnTo>
                        <a:pt x="371" y="32"/>
                      </a:lnTo>
                      <a:lnTo>
                        <a:pt x="346" y="0"/>
                      </a:lnTo>
                      <a:lnTo>
                        <a:pt x="0" y="168"/>
                      </a:lnTo>
                    </a:path>
                  </a:pathLst>
                </a:custGeom>
                <a:solidFill>
                  <a:srgbClr val="919191"/>
                </a:solidFill>
                <a:ln w="12700" cap="rnd" cmpd="sng">
                  <a:solidFill>
                    <a:srgbClr val="000000"/>
                  </a:solidFill>
                  <a:prstDash val="solid"/>
                  <a:round/>
                  <a:headEnd type="none" w="med" len="med"/>
                  <a:tailEnd type="none" w="med" len="med"/>
                </a:ln>
              </p:spPr>
              <p:txBody>
                <a:bodyPr/>
                <a:lstStyle/>
                <a:p>
                  <a:endParaRPr lang="en-IE"/>
                </a:p>
              </p:txBody>
            </p:sp>
            <p:sp>
              <p:nvSpPr>
                <p:cNvPr id="33028" name="Freeform 120"/>
                <p:cNvSpPr>
                  <a:spLocks/>
                </p:cNvSpPr>
                <p:nvPr/>
              </p:nvSpPr>
              <p:spPr bwMode="auto">
                <a:xfrm>
                  <a:off x="4070" y="3208"/>
                  <a:ext cx="706" cy="228"/>
                </a:xfrm>
                <a:custGeom>
                  <a:avLst/>
                  <a:gdLst>
                    <a:gd name="T0" fmla="*/ 0 w 706"/>
                    <a:gd name="T1" fmla="*/ 139 h 228"/>
                    <a:gd name="T2" fmla="*/ 359 w 706"/>
                    <a:gd name="T3" fmla="*/ 227 h 228"/>
                    <a:gd name="T4" fmla="*/ 705 w 706"/>
                    <a:gd name="T5" fmla="*/ 59 h 228"/>
                    <a:gd name="T6" fmla="*/ 366 w 706"/>
                    <a:gd name="T7" fmla="*/ 0 h 228"/>
                    <a:gd name="T8" fmla="*/ 0 w 706"/>
                    <a:gd name="T9" fmla="*/ 139 h 228"/>
                    <a:gd name="T10" fmla="*/ 0 60000 65536"/>
                    <a:gd name="T11" fmla="*/ 0 60000 65536"/>
                    <a:gd name="T12" fmla="*/ 0 60000 65536"/>
                    <a:gd name="T13" fmla="*/ 0 60000 65536"/>
                    <a:gd name="T14" fmla="*/ 0 60000 65536"/>
                    <a:gd name="T15" fmla="*/ 0 w 706"/>
                    <a:gd name="T16" fmla="*/ 0 h 228"/>
                    <a:gd name="T17" fmla="*/ 706 w 706"/>
                    <a:gd name="T18" fmla="*/ 228 h 228"/>
                  </a:gdLst>
                  <a:ahLst/>
                  <a:cxnLst>
                    <a:cxn ang="T10">
                      <a:pos x="T0" y="T1"/>
                    </a:cxn>
                    <a:cxn ang="T11">
                      <a:pos x="T2" y="T3"/>
                    </a:cxn>
                    <a:cxn ang="T12">
                      <a:pos x="T4" y="T5"/>
                    </a:cxn>
                    <a:cxn ang="T13">
                      <a:pos x="T6" y="T7"/>
                    </a:cxn>
                    <a:cxn ang="T14">
                      <a:pos x="T8" y="T9"/>
                    </a:cxn>
                  </a:cxnLst>
                  <a:rect l="T15" t="T16" r="T17" b="T18"/>
                  <a:pathLst>
                    <a:path w="706" h="228">
                      <a:moveTo>
                        <a:pt x="0" y="139"/>
                      </a:moveTo>
                      <a:lnTo>
                        <a:pt x="359" y="227"/>
                      </a:lnTo>
                      <a:lnTo>
                        <a:pt x="705" y="59"/>
                      </a:lnTo>
                      <a:lnTo>
                        <a:pt x="366" y="0"/>
                      </a:lnTo>
                      <a:lnTo>
                        <a:pt x="0" y="139"/>
                      </a:lnTo>
                    </a:path>
                  </a:pathLst>
                </a:custGeom>
                <a:solidFill>
                  <a:srgbClr val="B2B2B2"/>
                </a:solidFill>
                <a:ln w="12700" cap="rnd" cmpd="sng">
                  <a:solidFill>
                    <a:srgbClr val="000000"/>
                  </a:solidFill>
                  <a:prstDash val="solid"/>
                  <a:round/>
                  <a:headEnd type="none" w="med" len="med"/>
                  <a:tailEnd type="none" w="med" len="med"/>
                </a:ln>
              </p:spPr>
              <p:txBody>
                <a:bodyPr/>
                <a:lstStyle/>
                <a:p>
                  <a:endParaRPr lang="en-IE"/>
                </a:p>
              </p:txBody>
            </p:sp>
            <p:sp>
              <p:nvSpPr>
                <p:cNvPr id="3193" name="Freeform 121"/>
                <p:cNvSpPr>
                  <a:spLocks/>
                </p:cNvSpPr>
                <p:nvPr/>
              </p:nvSpPr>
              <p:spPr bwMode="auto">
                <a:xfrm>
                  <a:off x="4457" y="3486"/>
                  <a:ext cx="43" cy="173"/>
                </a:xfrm>
                <a:custGeom>
                  <a:avLst/>
                  <a:gdLst/>
                  <a:ahLst/>
                  <a:cxnLst>
                    <a:cxn ang="0">
                      <a:pos x="0" y="11"/>
                    </a:cxn>
                    <a:cxn ang="0">
                      <a:pos x="20" y="1"/>
                    </a:cxn>
                    <a:cxn ang="0">
                      <a:pos x="27" y="0"/>
                    </a:cxn>
                    <a:cxn ang="0">
                      <a:pos x="33" y="2"/>
                    </a:cxn>
                    <a:cxn ang="0">
                      <a:pos x="36" y="4"/>
                    </a:cxn>
                    <a:cxn ang="0">
                      <a:pos x="38" y="7"/>
                    </a:cxn>
                    <a:cxn ang="0">
                      <a:pos x="40" y="11"/>
                    </a:cxn>
                    <a:cxn ang="0">
                      <a:pos x="41" y="13"/>
                    </a:cxn>
                    <a:cxn ang="0">
                      <a:pos x="41" y="19"/>
                    </a:cxn>
                    <a:cxn ang="0">
                      <a:pos x="41" y="81"/>
                    </a:cxn>
                    <a:cxn ang="0">
                      <a:pos x="40" y="85"/>
                    </a:cxn>
                    <a:cxn ang="0">
                      <a:pos x="38" y="87"/>
                    </a:cxn>
                    <a:cxn ang="0">
                      <a:pos x="35" y="89"/>
                    </a:cxn>
                    <a:cxn ang="0">
                      <a:pos x="35" y="168"/>
                    </a:cxn>
                    <a:cxn ang="0">
                      <a:pos x="31" y="172"/>
                    </a:cxn>
                    <a:cxn ang="0">
                      <a:pos x="27" y="169"/>
                    </a:cxn>
                    <a:cxn ang="0">
                      <a:pos x="27" y="88"/>
                    </a:cxn>
                    <a:cxn ang="0">
                      <a:pos x="23" y="87"/>
                    </a:cxn>
                    <a:cxn ang="0">
                      <a:pos x="19" y="85"/>
                    </a:cxn>
                    <a:cxn ang="0">
                      <a:pos x="18" y="83"/>
                    </a:cxn>
                    <a:cxn ang="0">
                      <a:pos x="18" y="80"/>
                    </a:cxn>
                    <a:cxn ang="0">
                      <a:pos x="18" y="28"/>
                    </a:cxn>
                    <a:cxn ang="0">
                      <a:pos x="18" y="24"/>
                    </a:cxn>
                    <a:cxn ang="0">
                      <a:pos x="17" y="19"/>
                    </a:cxn>
                    <a:cxn ang="0">
                      <a:pos x="15" y="16"/>
                    </a:cxn>
                    <a:cxn ang="0">
                      <a:pos x="12" y="13"/>
                    </a:cxn>
                    <a:cxn ang="0">
                      <a:pos x="8" y="12"/>
                    </a:cxn>
                    <a:cxn ang="0">
                      <a:pos x="0" y="11"/>
                    </a:cxn>
                  </a:cxnLst>
                  <a:rect l="0" t="0" r="r" b="b"/>
                  <a:pathLst>
                    <a:path w="42" h="173">
                      <a:moveTo>
                        <a:pt x="0" y="11"/>
                      </a:moveTo>
                      <a:lnTo>
                        <a:pt x="20" y="1"/>
                      </a:lnTo>
                      <a:lnTo>
                        <a:pt x="27" y="0"/>
                      </a:lnTo>
                      <a:lnTo>
                        <a:pt x="33" y="2"/>
                      </a:lnTo>
                      <a:lnTo>
                        <a:pt x="36" y="4"/>
                      </a:lnTo>
                      <a:lnTo>
                        <a:pt x="38" y="7"/>
                      </a:lnTo>
                      <a:lnTo>
                        <a:pt x="40" y="11"/>
                      </a:lnTo>
                      <a:lnTo>
                        <a:pt x="41" y="13"/>
                      </a:lnTo>
                      <a:lnTo>
                        <a:pt x="41" y="19"/>
                      </a:lnTo>
                      <a:lnTo>
                        <a:pt x="41" y="81"/>
                      </a:lnTo>
                      <a:lnTo>
                        <a:pt x="40" y="85"/>
                      </a:lnTo>
                      <a:lnTo>
                        <a:pt x="38" y="87"/>
                      </a:lnTo>
                      <a:lnTo>
                        <a:pt x="35" y="89"/>
                      </a:lnTo>
                      <a:lnTo>
                        <a:pt x="35" y="168"/>
                      </a:lnTo>
                      <a:lnTo>
                        <a:pt x="31" y="172"/>
                      </a:lnTo>
                      <a:lnTo>
                        <a:pt x="27" y="169"/>
                      </a:lnTo>
                      <a:lnTo>
                        <a:pt x="27" y="88"/>
                      </a:lnTo>
                      <a:lnTo>
                        <a:pt x="23" y="87"/>
                      </a:lnTo>
                      <a:lnTo>
                        <a:pt x="19" y="85"/>
                      </a:lnTo>
                      <a:lnTo>
                        <a:pt x="18" y="83"/>
                      </a:lnTo>
                      <a:lnTo>
                        <a:pt x="18" y="80"/>
                      </a:lnTo>
                      <a:lnTo>
                        <a:pt x="18" y="28"/>
                      </a:lnTo>
                      <a:lnTo>
                        <a:pt x="18" y="24"/>
                      </a:lnTo>
                      <a:lnTo>
                        <a:pt x="17" y="19"/>
                      </a:lnTo>
                      <a:lnTo>
                        <a:pt x="15" y="16"/>
                      </a:lnTo>
                      <a:lnTo>
                        <a:pt x="12" y="13"/>
                      </a:lnTo>
                      <a:lnTo>
                        <a:pt x="8"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94" name="Freeform 122"/>
                <p:cNvSpPr>
                  <a:spLocks/>
                </p:cNvSpPr>
                <p:nvPr/>
              </p:nvSpPr>
              <p:spPr bwMode="auto">
                <a:xfrm>
                  <a:off x="4745" y="3334"/>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95" name="Freeform 123"/>
                <p:cNvSpPr>
                  <a:spLocks/>
                </p:cNvSpPr>
                <p:nvPr/>
              </p:nvSpPr>
              <p:spPr bwMode="auto">
                <a:xfrm>
                  <a:off x="4690" y="3361"/>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96" name="Freeform 124"/>
                <p:cNvSpPr>
                  <a:spLocks/>
                </p:cNvSpPr>
                <p:nvPr/>
              </p:nvSpPr>
              <p:spPr bwMode="auto">
                <a:xfrm>
                  <a:off x="4633" y="3392"/>
                  <a:ext cx="45" cy="156"/>
                </a:xfrm>
                <a:custGeom>
                  <a:avLst/>
                  <a:gdLst/>
                  <a:ahLst/>
                  <a:cxnLst>
                    <a:cxn ang="0">
                      <a:pos x="0" y="10"/>
                    </a:cxn>
                    <a:cxn ang="0">
                      <a:pos x="22" y="1"/>
                    </a:cxn>
                    <a:cxn ang="0">
                      <a:pos x="29" y="0"/>
                    </a:cxn>
                    <a:cxn ang="0">
                      <a:pos x="35" y="2"/>
                    </a:cxn>
                    <a:cxn ang="0">
                      <a:pos x="39" y="3"/>
                    </a:cxn>
                    <a:cxn ang="0">
                      <a:pos x="41" y="6"/>
                    </a:cxn>
                    <a:cxn ang="0">
                      <a:pos x="43" y="9"/>
                    </a:cxn>
                    <a:cxn ang="0">
                      <a:pos x="44" y="12"/>
                    </a:cxn>
                    <a:cxn ang="0">
                      <a:pos x="44" y="17"/>
                    </a:cxn>
                    <a:cxn ang="0">
                      <a:pos x="44" y="73"/>
                    </a:cxn>
                    <a:cxn ang="0">
                      <a:pos x="43" y="76"/>
                    </a:cxn>
                    <a:cxn ang="0">
                      <a:pos x="40" y="78"/>
                    </a:cxn>
                    <a:cxn ang="0">
                      <a:pos x="38" y="80"/>
                    </a:cxn>
                    <a:cxn ang="0">
                      <a:pos x="38" y="151"/>
                    </a:cxn>
                    <a:cxn ang="0">
                      <a:pos x="33" y="154"/>
                    </a:cxn>
                    <a:cxn ang="0">
                      <a:pos x="29" y="151"/>
                    </a:cxn>
                    <a:cxn ang="0">
                      <a:pos x="29" y="79"/>
                    </a:cxn>
                    <a:cxn ang="0">
                      <a:pos x="24" y="78"/>
                    </a:cxn>
                    <a:cxn ang="0">
                      <a:pos x="21" y="76"/>
                    </a:cxn>
                    <a:cxn ang="0">
                      <a:pos x="20" y="74"/>
                    </a:cxn>
                    <a:cxn ang="0">
                      <a:pos x="20" y="72"/>
                    </a:cxn>
                    <a:cxn ang="0">
                      <a:pos x="20" y="25"/>
                    </a:cxn>
                    <a:cxn ang="0">
                      <a:pos x="20" y="21"/>
                    </a:cxn>
                    <a:cxn ang="0">
                      <a:pos x="18" y="17"/>
                    </a:cxn>
                    <a:cxn ang="0">
                      <a:pos x="16" y="15"/>
                    </a:cxn>
                    <a:cxn ang="0">
                      <a:pos x="13" y="12"/>
                    </a:cxn>
                    <a:cxn ang="0">
                      <a:pos x="9" y="11"/>
                    </a:cxn>
                    <a:cxn ang="0">
                      <a:pos x="0" y="10"/>
                    </a:cxn>
                  </a:cxnLst>
                  <a:rect l="0" t="0" r="r" b="b"/>
                  <a:pathLst>
                    <a:path w="45" h="155">
                      <a:moveTo>
                        <a:pt x="0" y="10"/>
                      </a:moveTo>
                      <a:lnTo>
                        <a:pt x="22" y="1"/>
                      </a:lnTo>
                      <a:lnTo>
                        <a:pt x="29" y="0"/>
                      </a:lnTo>
                      <a:lnTo>
                        <a:pt x="35" y="2"/>
                      </a:lnTo>
                      <a:lnTo>
                        <a:pt x="39" y="3"/>
                      </a:lnTo>
                      <a:lnTo>
                        <a:pt x="41" y="6"/>
                      </a:lnTo>
                      <a:lnTo>
                        <a:pt x="43" y="9"/>
                      </a:lnTo>
                      <a:lnTo>
                        <a:pt x="44" y="12"/>
                      </a:lnTo>
                      <a:lnTo>
                        <a:pt x="44" y="17"/>
                      </a:lnTo>
                      <a:lnTo>
                        <a:pt x="44" y="73"/>
                      </a:lnTo>
                      <a:lnTo>
                        <a:pt x="43" y="76"/>
                      </a:lnTo>
                      <a:lnTo>
                        <a:pt x="40" y="78"/>
                      </a:lnTo>
                      <a:lnTo>
                        <a:pt x="38" y="80"/>
                      </a:lnTo>
                      <a:lnTo>
                        <a:pt x="38" y="151"/>
                      </a:lnTo>
                      <a:lnTo>
                        <a:pt x="33" y="154"/>
                      </a:lnTo>
                      <a:lnTo>
                        <a:pt x="29" y="151"/>
                      </a:lnTo>
                      <a:lnTo>
                        <a:pt x="29" y="79"/>
                      </a:lnTo>
                      <a:lnTo>
                        <a:pt x="24" y="78"/>
                      </a:lnTo>
                      <a:lnTo>
                        <a:pt x="21" y="76"/>
                      </a:lnTo>
                      <a:lnTo>
                        <a:pt x="20" y="74"/>
                      </a:lnTo>
                      <a:lnTo>
                        <a:pt x="20" y="72"/>
                      </a:lnTo>
                      <a:lnTo>
                        <a:pt x="20" y="25"/>
                      </a:lnTo>
                      <a:lnTo>
                        <a:pt x="20" y="21"/>
                      </a:lnTo>
                      <a:lnTo>
                        <a:pt x="18" y="17"/>
                      </a:lnTo>
                      <a:lnTo>
                        <a:pt x="16" y="15"/>
                      </a:lnTo>
                      <a:lnTo>
                        <a:pt x="13"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97" name="Freeform 125"/>
                <p:cNvSpPr>
                  <a:spLocks/>
                </p:cNvSpPr>
                <p:nvPr/>
              </p:nvSpPr>
              <p:spPr bwMode="auto">
                <a:xfrm>
                  <a:off x="4572" y="3419"/>
                  <a:ext cx="43" cy="158"/>
                </a:xfrm>
                <a:custGeom>
                  <a:avLst/>
                  <a:gdLst/>
                  <a:ahLst/>
                  <a:cxnLst>
                    <a:cxn ang="0">
                      <a:pos x="0" y="10"/>
                    </a:cxn>
                    <a:cxn ang="0">
                      <a:pos x="21" y="1"/>
                    </a:cxn>
                    <a:cxn ang="0">
                      <a:pos x="27" y="0"/>
                    </a:cxn>
                    <a:cxn ang="0">
                      <a:pos x="33" y="2"/>
                    </a:cxn>
                    <a:cxn ang="0">
                      <a:pos x="37" y="3"/>
                    </a:cxn>
                    <a:cxn ang="0">
                      <a:pos x="39" y="6"/>
                    </a:cxn>
                    <a:cxn ang="0">
                      <a:pos x="41" y="9"/>
                    </a:cxn>
                    <a:cxn ang="0">
                      <a:pos x="42" y="12"/>
                    </a:cxn>
                    <a:cxn ang="0">
                      <a:pos x="42" y="17"/>
                    </a:cxn>
                    <a:cxn ang="0">
                      <a:pos x="42" y="72"/>
                    </a:cxn>
                    <a:cxn ang="0">
                      <a:pos x="41" y="76"/>
                    </a:cxn>
                    <a:cxn ang="0">
                      <a:pos x="39" y="77"/>
                    </a:cxn>
                    <a:cxn ang="0">
                      <a:pos x="36" y="79"/>
                    </a:cxn>
                    <a:cxn ang="0">
                      <a:pos x="36" y="150"/>
                    </a:cxn>
                    <a:cxn ang="0">
                      <a:pos x="32" y="153"/>
                    </a:cxn>
                    <a:cxn ang="0">
                      <a:pos x="27" y="150"/>
                    </a:cxn>
                    <a:cxn ang="0">
                      <a:pos x="27" y="78"/>
                    </a:cxn>
                    <a:cxn ang="0">
                      <a:pos x="23" y="77"/>
                    </a:cxn>
                    <a:cxn ang="0">
                      <a:pos x="20" y="76"/>
                    </a:cxn>
                    <a:cxn ang="0">
                      <a:pos x="19" y="74"/>
                    </a:cxn>
                    <a:cxn ang="0">
                      <a:pos x="19" y="71"/>
                    </a:cxn>
                    <a:cxn ang="0">
                      <a:pos x="19" y="25"/>
                    </a:cxn>
                    <a:cxn ang="0">
                      <a:pos x="19" y="21"/>
                    </a:cxn>
                    <a:cxn ang="0">
                      <a:pos x="17" y="17"/>
                    </a:cxn>
                    <a:cxn ang="0">
                      <a:pos x="15" y="14"/>
                    </a:cxn>
                    <a:cxn ang="0">
                      <a:pos x="12" y="12"/>
                    </a:cxn>
                    <a:cxn ang="0">
                      <a:pos x="9" y="11"/>
                    </a:cxn>
                    <a:cxn ang="0">
                      <a:pos x="0" y="10"/>
                    </a:cxn>
                  </a:cxnLst>
                  <a:rect l="0" t="0" r="r" b="b"/>
                  <a:pathLst>
                    <a:path w="43" h="154">
                      <a:moveTo>
                        <a:pt x="0" y="10"/>
                      </a:moveTo>
                      <a:lnTo>
                        <a:pt x="21" y="1"/>
                      </a:lnTo>
                      <a:lnTo>
                        <a:pt x="27" y="0"/>
                      </a:lnTo>
                      <a:lnTo>
                        <a:pt x="33" y="2"/>
                      </a:lnTo>
                      <a:lnTo>
                        <a:pt x="37" y="3"/>
                      </a:lnTo>
                      <a:lnTo>
                        <a:pt x="39" y="6"/>
                      </a:lnTo>
                      <a:lnTo>
                        <a:pt x="41" y="9"/>
                      </a:lnTo>
                      <a:lnTo>
                        <a:pt x="42" y="12"/>
                      </a:lnTo>
                      <a:lnTo>
                        <a:pt x="42" y="17"/>
                      </a:lnTo>
                      <a:lnTo>
                        <a:pt x="42" y="72"/>
                      </a:lnTo>
                      <a:lnTo>
                        <a:pt x="41" y="76"/>
                      </a:lnTo>
                      <a:lnTo>
                        <a:pt x="39" y="77"/>
                      </a:lnTo>
                      <a:lnTo>
                        <a:pt x="36" y="79"/>
                      </a:lnTo>
                      <a:lnTo>
                        <a:pt x="36" y="150"/>
                      </a:lnTo>
                      <a:lnTo>
                        <a:pt x="32" y="153"/>
                      </a:lnTo>
                      <a:lnTo>
                        <a:pt x="27" y="150"/>
                      </a:lnTo>
                      <a:lnTo>
                        <a:pt x="27" y="78"/>
                      </a:lnTo>
                      <a:lnTo>
                        <a:pt x="23" y="77"/>
                      </a:lnTo>
                      <a:lnTo>
                        <a:pt x="20" y="76"/>
                      </a:lnTo>
                      <a:lnTo>
                        <a:pt x="19" y="74"/>
                      </a:lnTo>
                      <a:lnTo>
                        <a:pt x="19" y="71"/>
                      </a:lnTo>
                      <a:lnTo>
                        <a:pt x="19" y="25"/>
                      </a:lnTo>
                      <a:lnTo>
                        <a:pt x="19" y="21"/>
                      </a:lnTo>
                      <a:lnTo>
                        <a:pt x="17" y="17"/>
                      </a:lnTo>
                      <a:lnTo>
                        <a:pt x="15" y="14"/>
                      </a:lnTo>
                      <a:lnTo>
                        <a:pt x="12" y="12"/>
                      </a:lnTo>
                      <a:lnTo>
                        <a:pt x="9" y="11"/>
                      </a:lnTo>
                      <a:lnTo>
                        <a:pt x="0" y="10"/>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sp>
              <p:nvSpPr>
                <p:cNvPr id="3198" name="Freeform 126"/>
                <p:cNvSpPr>
                  <a:spLocks/>
                </p:cNvSpPr>
                <p:nvPr/>
              </p:nvSpPr>
              <p:spPr bwMode="auto">
                <a:xfrm>
                  <a:off x="4515" y="3446"/>
                  <a:ext cx="45" cy="160"/>
                </a:xfrm>
                <a:custGeom>
                  <a:avLst/>
                  <a:gdLst/>
                  <a:ahLst/>
                  <a:cxnLst>
                    <a:cxn ang="0">
                      <a:pos x="0" y="11"/>
                    </a:cxn>
                    <a:cxn ang="0">
                      <a:pos x="22" y="1"/>
                    </a:cxn>
                    <a:cxn ang="0">
                      <a:pos x="29" y="0"/>
                    </a:cxn>
                    <a:cxn ang="0">
                      <a:pos x="36" y="2"/>
                    </a:cxn>
                    <a:cxn ang="0">
                      <a:pos x="39" y="4"/>
                    </a:cxn>
                    <a:cxn ang="0">
                      <a:pos x="42" y="6"/>
                    </a:cxn>
                    <a:cxn ang="0">
                      <a:pos x="44" y="10"/>
                    </a:cxn>
                    <a:cxn ang="0">
                      <a:pos x="45" y="13"/>
                    </a:cxn>
                    <a:cxn ang="0">
                      <a:pos x="45" y="18"/>
                    </a:cxn>
                    <a:cxn ang="0">
                      <a:pos x="45" y="76"/>
                    </a:cxn>
                    <a:cxn ang="0">
                      <a:pos x="44" y="80"/>
                    </a:cxn>
                    <a:cxn ang="0">
                      <a:pos x="41" y="81"/>
                    </a:cxn>
                    <a:cxn ang="0">
                      <a:pos x="39" y="83"/>
                    </a:cxn>
                    <a:cxn ang="0">
                      <a:pos x="39" y="157"/>
                    </a:cxn>
                    <a:cxn ang="0">
                      <a:pos x="34" y="161"/>
                    </a:cxn>
                    <a:cxn ang="0">
                      <a:pos x="29" y="158"/>
                    </a:cxn>
                    <a:cxn ang="0">
                      <a:pos x="29" y="82"/>
                    </a:cxn>
                    <a:cxn ang="0">
                      <a:pos x="25" y="81"/>
                    </a:cxn>
                    <a:cxn ang="0">
                      <a:pos x="21" y="80"/>
                    </a:cxn>
                    <a:cxn ang="0">
                      <a:pos x="20" y="78"/>
                    </a:cxn>
                    <a:cxn ang="0">
                      <a:pos x="20" y="75"/>
                    </a:cxn>
                    <a:cxn ang="0">
                      <a:pos x="20" y="26"/>
                    </a:cxn>
                    <a:cxn ang="0">
                      <a:pos x="20" y="22"/>
                    </a:cxn>
                    <a:cxn ang="0">
                      <a:pos x="18" y="18"/>
                    </a:cxn>
                    <a:cxn ang="0">
                      <a:pos x="17" y="15"/>
                    </a:cxn>
                    <a:cxn ang="0">
                      <a:pos x="13" y="13"/>
                    </a:cxn>
                    <a:cxn ang="0">
                      <a:pos x="9" y="12"/>
                    </a:cxn>
                    <a:cxn ang="0">
                      <a:pos x="0" y="11"/>
                    </a:cxn>
                  </a:cxnLst>
                  <a:rect l="0" t="0" r="r" b="b"/>
                  <a:pathLst>
                    <a:path w="46" h="162">
                      <a:moveTo>
                        <a:pt x="0" y="11"/>
                      </a:moveTo>
                      <a:lnTo>
                        <a:pt x="22" y="1"/>
                      </a:lnTo>
                      <a:lnTo>
                        <a:pt x="29" y="0"/>
                      </a:lnTo>
                      <a:lnTo>
                        <a:pt x="36" y="2"/>
                      </a:lnTo>
                      <a:lnTo>
                        <a:pt x="39" y="4"/>
                      </a:lnTo>
                      <a:lnTo>
                        <a:pt x="42" y="6"/>
                      </a:lnTo>
                      <a:lnTo>
                        <a:pt x="44" y="10"/>
                      </a:lnTo>
                      <a:lnTo>
                        <a:pt x="45" y="13"/>
                      </a:lnTo>
                      <a:lnTo>
                        <a:pt x="45" y="18"/>
                      </a:lnTo>
                      <a:lnTo>
                        <a:pt x="45" y="76"/>
                      </a:lnTo>
                      <a:lnTo>
                        <a:pt x="44" y="80"/>
                      </a:lnTo>
                      <a:lnTo>
                        <a:pt x="41" y="81"/>
                      </a:lnTo>
                      <a:lnTo>
                        <a:pt x="39" y="83"/>
                      </a:lnTo>
                      <a:lnTo>
                        <a:pt x="39" y="157"/>
                      </a:lnTo>
                      <a:lnTo>
                        <a:pt x="34" y="161"/>
                      </a:lnTo>
                      <a:lnTo>
                        <a:pt x="29" y="158"/>
                      </a:lnTo>
                      <a:lnTo>
                        <a:pt x="29" y="82"/>
                      </a:lnTo>
                      <a:lnTo>
                        <a:pt x="25" y="81"/>
                      </a:lnTo>
                      <a:lnTo>
                        <a:pt x="21" y="80"/>
                      </a:lnTo>
                      <a:lnTo>
                        <a:pt x="20" y="78"/>
                      </a:lnTo>
                      <a:lnTo>
                        <a:pt x="20" y="75"/>
                      </a:lnTo>
                      <a:lnTo>
                        <a:pt x="20" y="26"/>
                      </a:lnTo>
                      <a:lnTo>
                        <a:pt x="20" y="22"/>
                      </a:lnTo>
                      <a:lnTo>
                        <a:pt x="18" y="18"/>
                      </a:lnTo>
                      <a:lnTo>
                        <a:pt x="17" y="15"/>
                      </a:lnTo>
                      <a:lnTo>
                        <a:pt x="13" y="13"/>
                      </a:lnTo>
                      <a:lnTo>
                        <a:pt x="9" y="12"/>
                      </a:lnTo>
                      <a:lnTo>
                        <a:pt x="0" y="11"/>
                      </a:lnTo>
                    </a:path>
                  </a:pathLst>
                </a:custGeom>
                <a:solidFill>
                  <a:srgbClr val="C0C0C0"/>
                </a:solidFill>
                <a:ln w="12700" cap="rnd" cmpd="sng">
                  <a:noFill/>
                  <a:prstDash val="solid"/>
                  <a:round/>
                  <a:headEnd type="none" w="med" len="med"/>
                  <a:tailEnd type="none" w="med" len="med"/>
                </a:ln>
                <a:effectLst>
                  <a:outerShdw dist="12700" dir="10800000" algn="ctr" rotWithShape="0">
                    <a:srgbClr val="676767"/>
                  </a:outerShdw>
                </a:effectLst>
              </p:spPr>
              <p:txBody>
                <a:bodyPr/>
                <a:lstStyle/>
                <a:p>
                  <a:pPr fontAlgn="auto">
                    <a:spcBef>
                      <a:spcPts val="0"/>
                    </a:spcBef>
                    <a:spcAft>
                      <a:spcPts val="0"/>
                    </a:spcAft>
                    <a:defRPr/>
                  </a:pPr>
                  <a:endParaRPr lang="en-IE">
                    <a:latin typeface="+mn-lt"/>
                  </a:endParaRPr>
                </a:p>
              </p:txBody>
            </p:sp>
          </p:grpSp>
        </p:grpSp>
      </p:grpSp>
      <p:grpSp>
        <p:nvGrpSpPr>
          <p:cNvPr id="11" name="Group 127"/>
          <p:cNvGrpSpPr>
            <a:grpSpLocks/>
          </p:cNvGrpSpPr>
          <p:nvPr/>
        </p:nvGrpSpPr>
        <p:grpSpPr bwMode="auto">
          <a:xfrm>
            <a:off x="5688013" y="2995613"/>
            <a:ext cx="1527175" cy="963612"/>
            <a:chOff x="4069" y="1575"/>
            <a:chExt cx="1281" cy="808"/>
          </a:xfrm>
        </p:grpSpPr>
        <p:sp>
          <p:nvSpPr>
            <p:cNvPr id="3200" name="Rectangle 128"/>
            <p:cNvSpPr>
              <a:spLocks noChangeArrowheads="1"/>
            </p:cNvSpPr>
            <p:nvPr/>
          </p:nvSpPr>
          <p:spPr bwMode="auto">
            <a:xfrm>
              <a:off x="4069" y="1575"/>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Plug and Play</a:t>
              </a:r>
              <a:endParaRPr lang="en-US">
                <a:latin typeface="Arial" pitchFamily="34" charset="0"/>
              </a:endParaRPr>
            </a:p>
          </p:txBody>
        </p:sp>
        <p:grpSp>
          <p:nvGrpSpPr>
            <p:cNvPr id="12" name="Group 129"/>
            <p:cNvGrpSpPr>
              <a:grpSpLocks/>
            </p:cNvGrpSpPr>
            <p:nvPr/>
          </p:nvGrpSpPr>
          <p:grpSpPr bwMode="auto">
            <a:xfrm>
              <a:off x="4109" y="1892"/>
              <a:ext cx="1215" cy="394"/>
              <a:chOff x="747" y="1007"/>
              <a:chExt cx="1422" cy="461"/>
            </a:xfrm>
          </p:grpSpPr>
          <p:grpSp>
            <p:nvGrpSpPr>
              <p:cNvPr id="13" name="Group 130"/>
              <p:cNvGrpSpPr>
                <a:grpSpLocks/>
              </p:cNvGrpSpPr>
              <p:nvPr/>
            </p:nvGrpSpPr>
            <p:grpSpPr bwMode="auto">
              <a:xfrm>
                <a:off x="1410" y="1052"/>
                <a:ext cx="759" cy="416"/>
                <a:chOff x="2407" y="1337"/>
                <a:chExt cx="1279" cy="701"/>
              </a:xfrm>
            </p:grpSpPr>
            <p:sp>
              <p:nvSpPr>
                <p:cNvPr id="32967" name="Freeform 131"/>
                <p:cNvSpPr>
                  <a:spLocks/>
                </p:cNvSpPr>
                <p:nvPr/>
              </p:nvSpPr>
              <p:spPr bwMode="auto">
                <a:xfrm>
                  <a:off x="2407" y="1337"/>
                  <a:ext cx="1279" cy="701"/>
                </a:xfrm>
                <a:custGeom>
                  <a:avLst/>
                  <a:gdLst>
                    <a:gd name="T0" fmla="*/ 1279 w 1279"/>
                    <a:gd name="T1" fmla="*/ 451 h 701"/>
                    <a:gd name="T2" fmla="*/ 1279 w 1279"/>
                    <a:gd name="T3" fmla="*/ 593 h 701"/>
                    <a:gd name="T4" fmla="*/ 428 w 1279"/>
                    <a:gd name="T5" fmla="*/ 701 h 701"/>
                    <a:gd name="T6" fmla="*/ 405 w 1279"/>
                    <a:gd name="T7" fmla="*/ 659 h 701"/>
                    <a:gd name="T8" fmla="*/ 403 w 1279"/>
                    <a:gd name="T9" fmla="*/ 597 h 701"/>
                    <a:gd name="T10" fmla="*/ 381 w 1279"/>
                    <a:gd name="T11" fmla="*/ 553 h 701"/>
                    <a:gd name="T12" fmla="*/ 196 w 1279"/>
                    <a:gd name="T13" fmla="*/ 570 h 701"/>
                    <a:gd name="T14" fmla="*/ 0 w 1279"/>
                    <a:gd name="T15" fmla="*/ 208 h 701"/>
                    <a:gd name="T16" fmla="*/ 0 w 1279"/>
                    <a:gd name="T17" fmla="*/ 48 h 701"/>
                    <a:gd name="T18" fmla="*/ 522 w 1279"/>
                    <a:gd name="T19" fmla="*/ 0 h 701"/>
                    <a:gd name="T20" fmla="*/ 1019 w 1279"/>
                    <a:gd name="T21" fmla="*/ 280 h 701"/>
                    <a:gd name="T22" fmla="*/ 1023 w 1279"/>
                    <a:gd name="T23" fmla="*/ 338 h 701"/>
                    <a:gd name="T24" fmla="*/ 1232 w 1279"/>
                    <a:gd name="T25" fmla="*/ 451 h 701"/>
                    <a:gd name="T26" fmla="*/ 1279 w 1279"/>
                    <a:gd name="T27" fmla="*/ 451 h 7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79"/>
                    <a:gd name="T43" fmla="*/ 0 h 701"/>
                    <a:gd name="T44" fmla="*/ 1279 w 1279"/>
                    <a:gd name="T45" fmla="*/ 701 h 7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79" h="701">
                      <a:moveTo>
                        <a:pt x="1279" y="451"/>
                      </a:moveTo>
                      <a:lnTo>
                        <a:pt x="1279" y="593"/>
                      </a:lnTo>
                      <a:lnTo>
                        <a:pt x="428" y="701"/>
                      </a:lnTo>
                      <a:lnTo>
                        <a:pt x="405" y="659"/>
                      </a:lnTo>
                      <a:lnTo>
                        <a:pt x="403" y="597"/>
                      </a:lnTo>
                      <a:lnTo>
                        <a:pt x="381" y="553"/>
                      </a:lnTo>
                      <a:lnTo>
                        <a:pt x="196" y="570"/>
                      </a:lnTo>
                      <a:lnTo>
                        <a:pt x="0" y="208"/>
                      </a:lnTo>
                      <a:lnTo>
                        <a:pt x="0" y="48"/>
                      </a:lnTo>
                      <a:lnTo>
                        <a:pt x="522" y="0"/>
                      </a:lnTo>
                      <a:lnTo>
                        <a:pt x="1019" y="280"/>
                      </a:lnTo>
                      <a:lnTo>
                        <a:pt x="1023" y="338"/>
                      </a:lnTo>
                      <a:lnTo>
                        <a:pt x="1232" y="451"/>
                      </a:lnTo>
                      <a:lnTo>
                        <a:pt x="1279" y="451"/>
                      </a:lnTo>
                    </a:path>
                  </a:pathLst>
                </a:custGeom>
                <a:solidFill>
                  <a:srgbClr val="E1E0B4"/>
                </a:solidFill>
                <a:ln w="6350" cap="sq">
                  <a:solidFill>
                    <a:srgbClr val="000000"/>
                  </a:solidFill>
                  <a:prstDash val="solid"/>
                  <a:miter lim="800000"/>
                  <a:headEnd/>
                  <a:tailEnd/>
                </a:ln>
              </p:spPr>
              <p:txBody>
                <a:bodyPr/>
                <a:lstStyle/>
                <a:p>
                  <a:endParaRPr lang="en-IE"/>
                </a:p>
              </p:txBody>
            </p:sp>
            <p:sp>
              <p:nvSpPr>
                <p:cNvPr id="32968" name="Freeform 132"/>
                <p:cNvSpPr>
                  <a:spLocks/>
                </p:cNvSpPr>
                <p:nvPr/>
              </p:nvSpPr>
              <p:spPr bwMode="auto">
                <a:xfrm>
                  <a:off x="2443" y="1362"/>
                  <a:ext cx="953" cy="306"/>
                </a:xfrm>
                <a:custGeom>
                  <a:avLst/>
                  <a:gdLst>
                    <a:gd name="T0" fmla="*/ 0 w 953"/>
                    <a:gd name="T1" fmla="*/ 38 h 306"/>
                    <a:gd name="T2" fmla="*/ 185 w 953"/>
                    <a:gd name="T3" fmla="*/ 306 h 306"/>
                    <a:gd name="T4" fmla="*/ 953 w 953"/>
                    <a:gd name="T5" fmla="*/ 245 h 306"/>
                    <a:gd name="T6" fmla="*/ 482 w 953"/>
                    <a:gd name="T7" fmla="*/ 0 h 306"/>
                    <a:gd name="T8" fmla="*/ 0 w 953"/>
                    <a:gd name="T9" fmla="*/ 38 h 306"/>
                    <a:gd name="T10" fmla="*/ 0 60000 65536"/>
                    <a:gd name="T11" fmla="*/ 0 60000 65536"/>
                    <a:gd name="T12" fmla="*/ 0 60000 65536"/>
                    <a:gd name="T13" fmla="*/ 0 60000 65536"/>
                    <a:gd name="T14" fmla="*/ 0 60000 65536"/>
                    <a:gd name="T15" fmla="*/ 0 w 953"/>
                    <a:gd name="T16" fmla="*/ 0 h 306"/>
                    <a:gd name="T17" fmla="*/ 953 w 953"/>
                    <a:gd name="T18" fmla="*/ 306 h 306"/>
                  </a:gdLst>
                  <a:ahLst/>
                  <a:cxnLst>
                    <a:cxn ang="T10">
                      <a:pos x="T0" y="T1"/>
                    </a:cxn>
                    <a:cxn ang="T11">
                      <a:pos x="T2" y="T3"/>
                    </a:cxn>
                    <a:cxn ang="T12">
                      <a:pos x="T4" y="T5"/>
                    </a:cxn>
                    <a:cxn ang="T13">
                      <a:pos x="T6" y="T7"/>
                    </a:cxn>
                    <a:cxn ang="T14">
                      <a:pos x="T8" y="T9"/>
                    </a:cxn>
                  </a:cxnLst>
                  <a:rect l="T15" t="T16" r="T17" b="T18"/>
                  <a:pathLst>
                    <a:path w="953" h="306">
                      <a:moveTo>
                        <a:pt x="0" y="38"/>
                      </a:moveTo>
                      <a:lnTo>
                        <a:pt x="185" y="306"/>
                      </a:lnTo>
                      <a:lnTo>
                        <a:pt x="953" y="245"/>
                      </a:lnTo>
                      <a:lnTo>
                        <a:pt x="482" y="0"/>
                      </a:lnTo>
                      <a:lnTo>
                        <a:pt x="0" y="38"/>
                      </a:lnTo>
                    </a:path>
                  </a:pathLst>
                </a:custGeom>
                <a:gradFill rotWithShape="0">
                  <a:gsLst>
                    <a:gs pos="0">
                      <a:srgbClr val="969696"/>
                    </a:gs>
                    <a:gs pos="100000">
                      <a:srgbClr val="F1F1F1"/>
                    </a:gs>
                  </a:gsLst>
                  <a:lin ang="18900000" scaled="1"/>
                </a:gradFill>
                <a:ln w="0" cap="sq" cmpd="sng">
                  <a:noFill/>
                  <a:prstDash val="solid"/>
                  <a:miter lim="800000"/>
                  <a:headEnd type="none" w="med" len="med"/>
                  <a:tailEnd type="none" w="med" len="med"/>
                </a:ln>
              </p:spPr>
              <p:txBody>
                <a:bodyPr/>
                <a:lstStyle/>
                <a:p>
                  <a:endParaRPr lang="en-IE"/>
                </a:p>
              </p:txBody>
            </p:sp>
            <p:sp>
              <p:nvSpPr>
                <p:cNvPr id="32969" name="Freeform 133"/>
                <p:cNvSpPr>
                  <a:spLocks/>
                </p:cNvSpPr>
                <p:nvPr/>
              </p:nvSpPr>
              <p:spPr bwMode="auto">
                <a:xfrm>
                  <a:off x="2426" y="1417"/>
                  <a:ext cx="177" cy="445"/>
                </a:xfrm>
                <a:custGeom>
                  <a:avLst/>
                  <a:gdLst>
                    <a:gd name="T0" fmla="*/ 0 w 177"/>
                    <a:gd name="T1" fmla="*/ 0 h 445"/>
                    <a:gd name="T2" fmla="*/ 0 w 177"/>
                    <a:gd name="T3" fmla="*/ 120 h 445"/>
                    <a:gd name="T4" fmla="*/ 173 w 177"/>
                    <a:gd name="T5" fmla="*/ 445 h 445"/>
                    <a:gd name="T6" fmla="*/ 177 w 177"/>
                    <a:gd name="T7" fmla="*/ 270 h 445"/>
                    <a:gd name="T8" fmla="*/ 0 w 177"/>
                    <a:gd name="T9" fmla="*/ 0 h 445"/>
                    <a:gd name="T10" fmla="*/ 0 60000 65536"/>
                    <a:gd name="T11" fmla="*/ 0 60000 65536"/>
                    <a:gd name="T12" fmla="*/ 0 60000 65536"/>
                    <a:gd name="T13" fmla="*/ 0 60000 65536"/>
                    <a:gd name="T14" fmla="*/ 0 60000 65536"/>
                    <a:gd name="T15" fmla="*/ 0 w 177"/>
                    <a:gd name="T16" fmla="*/ 0 h 445"/>
                    <a:gd name="T17" fmla="*/ 177 w 177"/>
                    <a:gd name="T18" fmla="*/ 445 h 445"/>
                  </a:gdLst>
                  <a:ahLst/>
                  <a:cxnLst>
                    <a:cxn ang="T10">
                      <a:pos x="T0" y="T1"/>
                    </a:cxn>
                    <a:cxn ang="T11">
                      <a:pos x="T2" y="T3"/>
                    </a:cxn>
                    <a:cxn ang="T12">
                      <a:pos x="T4" y="T5"/>
                    </a:cxn>
                    <a:cxn ang="T13">
                      <a:pos x="T6" y="T7"/>
                    </a:cxn>
                    <a:cxn ang="T14">
                      <a:pos x="T8" y="T9"/>
                    </a:cxn>
                  </a:cxnLst>
                  <a:rect l="T15" t="T16" r="T17" b="T18"/>
                  <a:pathLst>
                    <a:path w="177" h="445">
                      <a:moveTo>
                        <a:pt x="0" y="0"/>
                      </a:moveTo>
                      <a:lnTo>
                        <a:pt x="0" y="120"/>
                      </a:lnTo>
                      <a:lnTo>
                        <a:pt x="173" y="445"/>
                      </a:lnTo>
                      <a:lnTo>
                        <a:pt x="177" y="270"/>
                      </a:lnTo>
                      <a:lnTo>
                        <a:pt x="0" y="0"/>
                      </a:lnTo>
                    </a:path>
                  </a:pathLst>
                </a:custGeom>
                <a:gradFill rotWithShape="0">
                  <a:gsLst>
                    <a:gs pos="0">
                      <a:srgbClr val="969696"/>
                    </a:gs>
                    <a:gs pos="100000">
                      <a:srgbClr val="F1F1F1"/>
                    </a:gs>
                  </a:gsLst>
                  <a:lin ang="18900000" scaled="1"/>
                </a:gradFill>
                <a:ln w="0" cap="sq">
                  <a:noFill/>
                  <a:prstDash val="solid"/>
                  <a:miter lim="800000"/>
                  <a:headEnd/>
                  <a:tailEnd/>
                </a:ln>
              </p:spPr>
              <p:txBody>
                <a:bodyPr/>
                <a:lstStyle/>
                <a:p>
                  <a:endParaRPr lang="en-IE"/>
                </a:p>
              </p:txBody>
            </p:sp>
            <p:sp>
              <p:nvSpPr>
                <p:cNvPr id="32970" name="Freeform 134"/>
                <p:cNvSpPr>
                  <a:spLocks/>
                </p:cNvSpPr>
                <p:nvPr/>
              </p:nvSpPr>
              <p:spPr bwMode="auto">
                <a:xfrm>
                  <a:off x="2624" y="1624"/>
                  <a:ext cx="791" cy="251"/>
                </a:xfrm>
                <a:custGeom>
                  <a:avLst/>
                  <a:gdLst>
                    <a:gd name="T0" fmla="*/ 4 w 791"/>
                    <a:gd name="T1" fmla="*/ 63 h 251"/>
                    <a:gd name="T2" fmla="*/ 0 w 791"/>
                    <a:gd name="T3" fmla="*/ 251 h 251"/>
                    <a:gd name="T4" fmla="*/ 145 w 791"/>
                    <a:gd name="T5" fmla="*/ 244 h 251"/>
                    <a:gd name="T6" fmla="*/ 92 w 791"/>
                    <a:gd name="T7" fmla="*/ 157 h 251"/>
                    <a:gd name="T8" fmla="*/ 45 w 791"/>
                    <a:gd name="T9" fmla="*/ 157 h 251"/>
                    <a:gd name="T10" fmla="*/ 49 w 791"/>
                    <a:gd name="T11" fmla="*/ 85 h 251"/>
                    <a:gd name="T12" fmla="*/ 768 w 791"/>
                    <a:gd name="T13" fmla="*/ 27 h 251"/>
                    <a:gd name="T14" fmla="*/ 791 w 791"/>
                    <a:gd name="T15" fmla="*/ 34 h 251"/>
                    <a:gd name="T16" fmla="*/ 787 w 791"/>
                    <a:gd name="T17" fmla="*/ 0 h 251"/>
                    <a:gd name="T18" fmla="*/ 4 w 791"/>
                    <a:gd name="T19" fmla="*/ 63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1"/>
                    <a:gd name="T31" fmla="*/ 0 h 251"/>
                    <a:gd name="T32" fmla="*/ 791 w 791"/>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1" h="251">
                      <a:moveTo>
                        <a:pt x="4" y="63"/>
                      </a:moveTo>
                      <a:lnTo>
                        <a:pt x="0" y="251"/>
                      </a:lnTo>
                      <a:lnTo>
                        <a:pt x="145" y="244"/>
                      </a:lnTo>
                      <a:lnTo>
                        <a:pt x="92" y="157"/>
                      </a:lnTo>
                      <a:lnTo>
                        <a:pt x="45" y="157"/>
                      </a:lnTo>
                      <a:lnTo>
                        <a:pt x="49" y="85"/>
                      </a:lnTo>
                      <a:lnTo>
                        <a:pt x="768" y="27"/>
                      </a:lnTo>
                      <a:lnTo>
                        <a:pt x="791" y="34"/>
                      </a:lnTo>
                      <a:lnTo>
                        <a:pt x="787" y="0"/>
                      </a:lnTo>
                      <a:lnTo>
                        <a:pt x="4" y="63"/>
                      </a:lnTo>
                      <a:close/>
                    </a:path>
                  </a:pathLst>
                </a:custGeom>
                <a:solidFill>
                  <a:srgbClr val="DEDEDE"/>
                </a:solidFill>
                <a:ln w="9525">
                  <a:noFill/>
                  <a:round/>
                  <a:headEnd/>
                  <a:tailEnd/>
                </a:ln>
              </p:spPr>
              <p:txBody>
                <a:bodyPr/>
                <a:lstStyle/>
                <a:p>
                  <a:endParaRPr lang="en-IE"/>
                </a:p>
              </p:txBody>
            </p:sp>
            <p:sp>
              <p:nvSpPr>
                <p:cNvPr id="32971" name="Freeform 135"/>
                <p:cNvSpPr>
                  <a:spLocks/>
                </p:cNvSpPr>
                <p:nvPr/>
              </p:nvSpPr>
              <p:spPr bwMode="auto">
                <a:xfrm>
                  <a:off x="2624" y="1624"/>
                  <a:ext cx="791" cy="251"/>
                </a:xfrm>
                <a:custGeom>
                  <a:avLst/>
                  <a:gdLst>
                    <a:gd name="T0" fmla="*/ 4 w 791"/>
                    <a:gd name="T1" fmla="*/ 63 h 251"/>
                    <a:gd name="T2" fmla="*/ 0 w 791"/>
                    <a:gd name="T3" fmla="*/ 251 h 251"/>
                    <a:gd name="T4" fmla="*/ 145 w 791"/>
                    <a:gd name="T5" fmla="*/ 244 h 251"/>
                    <a:gd name="T6" fmla="*/ 92 w 791"/>
                    <a:gd name="T7" fmla="*/ 157 h 251"/>
                    <a:gd name="T8" fmla="*/ 45 w 791"/>
                    <a:gd name="T9" fmla="*/ 157 h 251"/>
                    <a:gd name="T10" fmla="*/ 49 w 791"/>
                    <a:gd name="T11" fmla="*/ 85 h 251"/>
                    <a:gd name="T12" fmla="*/ 768 w 791"/>
                    <a:gd name="T13" fmla="*/ 27 h 251"/>
                    <a:gd name="T14" fmla="*/ 791 w 791"/>
                    <a:gd name="T15" fmla="*/ 34 h 251"/>
                    <a:gd name="T16" fmla="*/ 787 w 791"/>
                    <a:gd name="T17" fmla="*/ 0 h 251"/>
                    <a:gd name="T18" fmla="*/ 4 w 791"/>
                    <a:gd name="T19" fmla="*/ 63 h 2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1"/>
                    <a:gd name="T31" fmla="*/ 0 h 251"/>
                    <a:gd name="T32" fmla="*/ 791 w 791"/>
                    <a:gd name="T33" fmla="*/ 251 h 2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1" h="251">
                      <a:moveTo>
                        <a:pt x="4" y="63"/>
                      </a:moveTo>
                      <a:lnTo>
                        <a:pt x="0" y="251"/>
                      </a:lnTo>
                      <a:lnTo>
                        <a:pt x="145" y="244"/>
                      </a:lnTo>
                      <a:lnTo>
                        <a:pt x="92" y="157"/>
                      </a:lnTo>
                      <a:lnTo>
                        <a:pt x="45" y="157"/>
                      </a:lnTo>
                      <a:lnTo>
                        <a:pt x="49" y="85"/>
                      </a:lnTo>
                      <a:lnTo>
                        <a:pt x="768" y="27"/>
                      </a:lnTo>
                      <a:lnTo>
                        <a:pt x="791" y="34"/>
                      </a:lnTo>
                      <a:lnTo>
                        <a:pt x="787" y="0"/>
                      </a:lnTo>
                      <a:lnTo>
                        <a:pt x="4" y="63"/>
                      </a:lnTo>
                    </a:path>
                  </a:pathLst>
                </a:custGeom>
                <a:noFill/>
                <a:ln w="0" cap="sq">
                  <a:solidFill>
                    <a:srgbClr val="DEDEDE"/>
                  </a:solidFill>
                  <a:prstDash val="solid"/>
                  <a:miter lim="800000"/>
                  <a:headEnd/>
                  <a:tailEnd/>
                </a:ln>
              </p:spPr>
              <p:txBody>
                <a:bodyPr/>
                <a:lstStyle/>
                <a:p>
                  <a:endParaRPr lang="en-IE"/>
                </a:p>
              </p:txBody>
            </p:sp>
            <p:sp>
              <p:nvSpPr>
                <p:cNvPr id="32972" name="Freeform 136"/>
                <p:cNvSpPr>
                  <a:spLocks/>
                </p:cNvSpPr>
                <p:nvPr/>
              </p:nvSpPr>
              <p:spPr bwMode="auto">
                <a:xfrm>
                  <a:off x="2742" y="1734"/>
                  <a:ext cx="379" cy="141"/>
                </a:xfrm>
                <a:custGeom>
                  <a:avLst/>
                  <a:gdLst>
                    <a:gd name="T0" fmla="*/ 379 w 379"/>
                    <a:gd name="T1" fmla="*/ 113 h 141"/>
                    <a:gd name="T2" fmla="*/ 104 w 379"/>
                    <a:gd name="T3" fmla="*/ 141 h 141"/>
                    <a:gd name="T4" fmla="*/ 0 w 379"/>
                    <a:gd name="T5" fmla="*/ 4 h 141"/>
                    <a:gd name="T6" fmla="*/ 95 w 379"/>
                    <a:gd name="T7" fmla="*/ 0 h 141"/>
                    <a:gd name="T8" fmla="*/ 96 w 379"/>
                    <a:gd name="T9" fmla="*/ 4 h 141"/>
                    <a:gd name="T10" fmla="*/ 102 w 379"/>
                    <a:gd name="T11" fmla="*/ 15 h 141"/>
                    <a:gd name="T12" fmla="*/ 108 w 379"/>
                    <a:gd name="T13" fmla="*/ 22 h 141"/>
                    <a:gd name="T14" fmla="*/ 113 w 379"/>
                    <a:gd name="T15" fmla="*/ 32 h 141"/>
                    <a:gd name="T16" fmla="*/ 125 w 379"/>
                    <a:gd name="T17" fmla="*/ 41 h 141"/>
                    <a:gd name="T18" fmla="*/ 136 w 379"/>
                    <a:gd name="T19" fmla="*/ 51 h 141"/>
                    <a:gd name="T20" fmla="*/ 153 w 379"/>
                    <a:gd name="T21" fmla="*/ 62 h 141"/>
                    <a:gd name="T22" fmla="*/ 172 w 379"/>
                    <a:gd name="T23" fmla="*/ 71 h 141"/>
                    <a:gd name="T24" fmla="*/ 194 w 379"/>
                    <a:gd name="T25" fmla="*/ 81 h 141"/>
                    <a:gd name="T26" fmla="*/ 221 w 379"/>
                    <a:gd name="T27" fmla="*/ 90 h 141"/>
                    <a:gd name="T28" fmla="*/ 253 w 379"/>
                    <a:gd name="T29" fmla="*/ 98 h 141"/>
                    <a:gd name="T30" fmla="*/ 290 w 379"/>
                    <a:gd name="T31" fmla="*/ 105 h 141"/>
                    <a:gd name="T32" fmla="*/ 332 w 379"/>
                    <a:gd name="T33" fmla="*/ 109 h 141"/>
                    <a:gd name="T34" fmla="*/ 379 w 379"/>
                    <a:gd name="T35" fmla="*/ 113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9"/>
                    <a:gd name="T55" fmla="*/ 0 h 141"/>
                    <a:gd name="T56" fmla="*/ 379 w 379"/>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9" h="141">
                      <a:moveTo>
                        <a:pt x="379" y="113"/>
                      </a:moveTo>
                      <a:lnTo>
                        <a:pt x="104" y="141"/>
                      </a:lnTo>
                      <a:lnTo>
                        <a:pt x="0" y="4"/>
                      </a:lnTo>
                      <a:lnTo>
                        <a:pt x="95" y="0"/>
                      </a:lnTo>
                      <a:lnTo>
                        <a:pt x="96" y="4"/>
                      </a:lnTo>
                      <a:lnTo>
                        <a:pt x="102" y="15"/>
                      </a:lnTo>
                      <a:lnTo>
                        <a:pt x="108" y="22"/>
                      </a:lnTo>
                      <a:lnTo>
                        <a:pt x="113" y="32"/>
                      </a:lnTo>
                      <a:lnTo>
                        <a:pt x="125" y="41"/>
                      </a:lnTo>
                      <a:lnTo>
                        <a:pt x="136" y="51"/>
                      </a:lnTo>
                      <a:lnTo>
                        <a:pt x="153" y="62"/>
                      </a:lnTo>
                      <a:lnTo>
                        <a:pt x="172" y="71"/>
                      </a:lnTo>
                      <a:lnTo>
                        <a:pt x="194" y="81"/>
                      </a:lnTo>
                      <a:lnTo>
                        <a:pt x="221" y="90"/>
                      </a:lnTo>
                      <a:lnTo>
                        <a:pt x="253" y="98"/>
                      </a:lnTo>
                      <a:lnTo>
                        <a:pt x="290" y="105"/>
                      </a:lnTo>
                      <a:lnTo>
                        <a:pt x="332" y="109"/>
                      </a:lnTo>
                      <a:lnTo>
                        <a:pt x="379" y="113"/>
                      </a:lnTo>
                      <a:close/>
                    </a:path>
                  </a:pathLst>
                </a:custGeom>
                <a:solidFill>
                  <a:srgbClr val="DEDEDE"/>
                </a:solidFill>
                <a:ln w="9525">
                  <a:noFill/>
                  <a:round/>
                  <a:headEnd/>
                  <a:tailEnd/>
                </a:ln>
              </p:spPr>
              <p:txBody>
                <a:bodyPr/>
                <a:lstStyle/>
                <a:p>
                  <a:endParaRPr lang="en-IE"/>
                </a:p>
              </p:txBody>
            </p:sp>
            <p:sp>
              <p:nvSpPr>
                <p:cNvPr id="32973" name="Freeform 137"/>
                <p:cNvSpPr>
                  <a:spLocks/>
                </p:cNvSpPr>
                <p:nvPr/>
              </p:nvSpPr>
              <p:spPr bwMode="auto">
                <a:xfrm>
                  <a:off x="2742" y="1734"/>
                  <a:ext cx="379" cy="141"/>
                </a:xfrm>
                <a:custGeom>
                  <a:avLst/>
                  <a:gdLst>
                    <a:gd name="T0" fmla="*/ 379 w 379"/>
                    <a:gd name="T1" fmla="*/ 113 h 141"/>
                    <a:gd name="T2" fmla="*/ 104 w 379"/>
                    <a:gd name="T3" fmla="*/ 141 h 141"/>
                    <a:gd name="T4" fmla="*/ 0 w 379"/>
                    <a:gd name="T5" fmla="*/ 4 h 141"/>
                    <a:gd name="T6" fmla="*/ 95 w 379"/>
                    <a:gd name="T7" fmla="*/ 0 h 141"/>
                    <a:gd name="T8" fmla="*/ 96 w 379"/>
                    <a:gd name="T9" fmla="*/ 4 h 141"/>
                    <a:gd name="T10" fmla="*/ 102 w 379"/>
                    <a:gd name="T11" fmla="*/ 15 h 141"/>
                    <a:gd name="T12" fmla="*/ 108 w 379"/>
                    <a:gd name="T13" fmla="*/ 22 h 141"/>
                    <a:gd name="T14" fmla="*/ 113 w 379"/>
                    <a:gd name="T15" fmla="*/ 32 h 141"/>
                    <a:gd name="T16" fmla="*/ 125 w 379"/>
                    <a:gd name="T17" fmla="*/ 41 h 141"/>
                    <a:gd name="T18" fmla="*/ 136 w 379"/>
                    <a:gd name="T19" fmla="*/ 51 h 141"/>
                    <a:gd name="T20" fmla="*/ 153 w 379"/>
                    <a:gd name="T21" fmla="*/ 62 h 141"/>
                    <a:gd name="T22" fmla="*/ 172 w 379"/>
                    <a:gd name="T23" fmla="*/ 71 h 141"/>
                    <a:gd name="T24" fmla="*/ 194 w 379"/>
                    <a:gd name="T25" fmla="*/ 81 h 141"/>
                    <a:gd name="T26" fmla="*/ 221 w 379"/>
                    <a:gd name="T27" fmla="*/ 90 h 141"/>
                    <a:gd name="T28" fmla="*/ 253 w 379"/>
                    <a:gd name="T29" fmla="*/ 98 h 141"/>
                    <a:gd name="T30" fmla="*/ 290 w 379"/>
                    <a:gd name="T31" fmla="*/ 105 h 141"/>
                    <a:gd name="T32" fmla="*/ 332 w 379"/>
                    <a:gd name="T33" fmla="*/ 109 h 141"/>
                    <a:gd name="T34" fmla="*/ 379 w 379"/>
                    <a:gd name="T35" fmla="*/ 113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9"/>
                    <a:gd name="T55" fmla="*/ 0 h 141"/>
                    <a:gd name="T56" fmla="*/ 379 w 379"/>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9" h="141">
                      <a:moveTo>
                        <a:pt x="379" y="113"/>
                      </a:moveTo>
                      <a:lnTo>
                        <a:pt x="104" y="141"/>
                      </a:lnTo>
                      <a:lnTo>
                        <a:pt x="0" y="4"/>
                      </a:lnTo>
                      <a:lnTo>
                        <a:pt x="95" y="0"/>
                      </a:lnTo>
                      <a:lnTo>
                        <a:pt x="96" y="4"/>
                      </a:lnTo>
                      <a:lnTo>
                        <a:pt x="102" y="15"/>
                      </a:lnTo>
                      <a:lnTo>
                        <a:pt x="108" y="22"/>
                      </a:lnTo>
                      <a:lnTo>
                        <a:pt x="113" y="32"/>
                      </a:lnTo>
                      <a:lnTo>
                        <a:pt x="125" y="41"/>
                      </a:lnTo>
                      <a:lnTo>
                        <a:pt x="136" y="51"/>
                      </a:lnTo>
                      <a:lnTo>
                        <a:pt x="153" y="62"/>
                      </a:lnTo>
                      <a:lnTo>
                        <a:pt x="172" y="71"/>
                      </a:lnTo>
                      <a:lnTo>
                        <a:pt x="194" y="81"/>
                      </a:lnTo>
                      <a:lnTo>
                        <a:pt x="221" y="90"/>
                      </a:lnTo>
                      <a:lnTo>
                        <a:pt x="253" y="98"/>
                      </a:lnTo>
                      <a:lnTo>
                        <a:pt x="290" y="105"/>
                      </a:lnTo>
                      <a:lnTo>
                        <a:pt x="332" y="109"/>
                      </a:lnTo>
                      <a:lnTo>
                        <a:pt x="379" y="113"/>
                      </a:lnTo>
                    </a:path>
                  </a:pathLst>
                </a:custGeom>
                <a:noFill/>
                <a:ln w="0" cap="sq">
                  <a:solidFill>
                    <a:srgbClr val="DEDEDE"/>
                  </a:solidFill>
                  <a:prstDash val="solid"/>
                  <a:miter lim="800000"/>
                  <a:headEnd/>
                  <a:tailEnd/>
                </a:ln>
              </p:spPr>
              <p:txBody>
                <a:bodyPr/>
                <a:lstStyle/>
                <a:p>
                  <a:endParaRPr lang="en-IE"/>
                </a:p>
              </p:txBody>
            </p:sp>
            <p:sp>
              <p:nvSpPr>
                <p:cNvPr id="32974" name="Freeform 138"/>
                <p:cNvSpPr>
                  <a:spLocks/>
                </p:cNvSpPr>
                <p:nvPr/>
              </p:nvSpPr>
              <p:spPr bwMode="auto">
                <a:xfrm>
                  <a:off x="3328" y="1698"/>
                  <a:ext cx="271" cy="119"/>
                </a:xfrm>
                <a:custGeom>
                  <a:avLst/>
                  <a:gdLst>
                    <a:gd name="T0" fmla="*/ 0 w 271"/>
                    <a:gd name="T1" fmla="*/ 119 h 119"/>
                    <a:gd name="T2" fmla="*/ 7 w 271"/>
                    <a:gd name="T3" fmla="*/ 115 h 119"/>
                    <a:gd name="T4" fmla="*/ 23 w 271"/>
                    <a:gd name="T5" fmla="*/ 107 h 119"/>
                    <a:gd name="T6" fmla="*/ 45 w 271"/>
                    <a:gd name="T7" fmla="*/ 96 h 119"/>
                    <a:gd name="T8" fmla="*/ 68 w 271"/>
                    <a:gd name="T9" fmla="*/ 79 h 119"/>
                    <a:gd name="T10" fmla="*/ 79 w 271"/>
                    <a:gd name="T11" fmla="*/ 72 h 119"/>
                    <a:gd name="T12" fmla="*/ 88 w 271"/>
                    <a:gd name="T13" fmla="*/ 62 h 119"/>
                    <a:gd name="T14" fmla="*/ 98 w 271"/>
                    <a:gd name="T15" fmla="*/ 53 h 119"/>
                    <a:gd name="T16" fmla="*/ 103 w 271"/>
                    <a:gd name="T17" fmla="*/ 41 h 119"/>
                    <a:gd name="T18" fmla="*/ 107 w 271"/>
                    <a:gd name="T19" fmla="*/ 32 h 119"/>
                    <a:gd name="T20" fmla="*/ 107 w 271"/>
                    <a:gd name="T21" fmla="*/ 21 h 119"/>
                    <a:gd name="T22" fmla="*/ 102 w 271"/>
                    <a:gd name="T23" fmla="*/ 11 h 119"/>
                    <a:gd name="T24" fmla="*/ 94 w 271"/>
                    <a:gd name="T25" fmla="*/ 0 h 119"/>
                    <a:gd name="T26" fmla="*/ 271 w 271"/>
                    <a:gd name="T27" fmla="*/ 87 h 119"/>
                    <a:gd name="T28" fmla="*/ 0 w 271"/>
                    <a:gd name="T29" fmla="*/ 119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1"/>
                    <a:gd name="T46" fmla="*/ 0 h 119"/>
                    <a:gd name="T47" fmla="*/ 271 w 271"/>
                    <a:gd name="T48" fmla="*/ 119 h 1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1" h="119">
                      <a:moveTo>
                        <a:pt x="0" y="119"/>
                      </a:moveTo>
                      <a:lnTo>
                        <a:pt x="7" y="115"/>
                      </a:lnTo>
                      <a:lnTo>
                        <a:pt x="23" y="107"/>
                      </a:lnTo>
                      <a:lnTo>
                        <a:pt x="45" y="96"/>
                      </a:lnTo>
                      <a:lnTo>
                        <a:pt x="68" y="79"/>
                      </a:lnTo>
                      <a:lnTo>
                        <a:pt x="79" y="72"/>
                      </a:lnTo>
                      <a:lnTo>
                        <a:pt x="88" y="62"/>
                      </a:lnTo>
                      <a:lnTo>
                        <a:pt x="98" y="53"/>
                      </a:lnTo>
                      <a:lnTo>
                        <a:pt x="103" y="41"/>
                      </a:lnTo>
                      <a:lnTo>
                        <a:pt x="107" y="32"/>
                      </a:lnTo>
                      <a:lnTo>
                        <a:pt x="107" y="21"/>
                      </a:lnTo>
                      <a:lnTo>
                        <a:pt x="102" y="11"/>
                      </a:lnTo>
                      <a:lnTo>
                        <a:pt x="94" y="0"/>
                      </a:lnTo>
                      <a:lnTo>
                        <a:pt x="271" y="87"/>
                      </a:lnTo>
                      <a:lnTo>
                        <a:pt x="0" y="119"/>
                      </a:lnTo>
                      <a:close/>
                    </a:path>
                  </a:pathLst>
                </a:custGeom>
                <a:solidFill>
                  <a:srgbClr val="DEDEDE"/>
                </a:solidFill>
                <a:ln w="9525">
                  <a:noFill/>
                  <a:round/>
                  <a:headEnd/>
                  <a:tailEnd/>
                </a:ln>
              </p:spPr>
              <p:txBody>
                <a:bodyPr/>
                <a:lstStyle/>
                <a:p>
                  <a:endParaRPr lang="en-IE"/>
                </a:p>
              </p:txBody>
            </p:sp>
            <p:sp>
              <p:nvSpPr>
                <p:cNvPr id="32975" name="Freeform 139"/>
                <p:cNvSpPr>
                  <a:spLocks/>
                </p:cNvSpPr>
                <p:nvPr/>
              </p:nvSpPr>
              <p:spPr bwMode="auto">
                <a:xfrm>
                  <a:off x="3328" y="1698"/>
                  <a:ext cx="271" cy="119"/>
                </a:xfrm>
                <a:custGeom>
                  <a:avLst/>
                  <a:gdLst>
                    <a:gd name="T0" fmla="*/ 0 w 271"/>
                    <a:gd name="T1" fmla="*/ 119 h 119"/>
                    <a:gd name="T2" fmla="*/ 7 w 271"/>
                    <a:gd name="T3" fmla="*/ 115 h 119"/>
                    <a:gd name="T4" fmla="*/ 23 w 271"/>
                    <a:gd name="T5" fmla="*/ 107 h 119"/>
                    <a:gd name="T6" fmla="*/ 45 w 271"/>
                    <a:gd name="T7" fmla="*/ 96 h 119"/>
                    <a:gd name="T8" fmla="*/ 68 w 271"/>
                    <a:gd name="T9" fmla="*/ 79 h 119"/>
                    <a:gd name="T10" fmla="*/ 79 w 271"/>
                    <a:gd name="T11" fmla="*/ 72 h 119"/>
                    <a:gd name="T12" fmla="*/ 88 w 271"/>
                    <a:gd name="T13" fmla="*/ 62 h 119"/>
                    <a:gd name="T14" fmla="*/ 98 w 271"/>
                    <a:gd name="T15" fmla="*/ 53 h 119"/>
                    <a:gd name="T16" fmla="*/ 103 w 271"/>
                    <a:gd name="T17" fmla="*/ 41 h 119"/>
                    <a:gd name="T18" fmla="*/ 107 w 271"/>
                    <a:gd name="T19" fmla="*/ 32 h 119"/>
                    <a:gd name="T20" fmla="*/ 107 w 271"/>
                    <a:gd name="T21" fmla="*/ 21 h 119"/>
                    <a:gd name="T22" fmla="*/ 102 w 271"/>
                    <a:gd name="T23" fmla="*/ 11 h 119"/>
                    <a:gd name="T24" fmla="*/ 94 w 271"/>
                    <a:gd name="T25" fmla="*/ 0 h 119"/>
                    <a:gd name="T26" fmla="*/ 271 w 271"/>
                    <a:gd name="T27" fmla="*/ 87 h 119"/>
                    <a:gd name="T28" fmla="*/ 0 w 271"/>
                    <a:gd name="T29" fmla="*/ 119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1"/>
                    <a:gd name="T46" fmla="*/ 0 h 119"/>
                    <a:gd name="T47" fmla="*/ 271 w 271"/>
                    <a:gd name="T48" fmla="*/ 119 h 1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1" h="119">
                      <a:moveTo>
                        <a:pt x="0" y="119"/>
                      </a:moveTo>
                      <a:lnTo>
                        <a:pt x="7" y="115"/>
                      </a:lnTo>
                      <a:lnTo>
                        <a:pt x="23" y="107"/>
                      </a:lnTo>
                      <a:lnTo>
                        <a:pt x="45" y="96"/>
                      </a:lnTo>
                      <a:lnTo>
                        <a:pt x="68" y="79"/>
                      </a:lnTo>
                      <a:lnTo>
                        <a:pt x="79" y="72"/>
                      </a:lnTo>
                      <a:lnTo>
                        <a:pt x="88" y="62"/>
                      </a:lnTo>
                      <a:lnTo>
                        <a:pt x="98" y="53"/>
                      </a:lnTo>
                      <a:lnTo>
                        <a:pt x="103" y="41"/>
                      </a:lnTo>
                      <a:lnTo>
                        <a:pt x="107" y="32"/>
                      </a:lnTo>
                      <a:lnTo>
                        <a:pt x="107" y="21"/>
                      </a:lnTo>
                      <a:lnTo>
                        <a:pt x="102" y="11"/>
                      </a:lnTo>
                      <a:lnTo>
                        <a:pt x="94" y="0"/>
                      </a:lnTo>
                      <a:lnTo>
                        <a:pt x="271" y="87"/>
                      </a:lnTo>
                      <a:lnTo>
                        <a:pt x="0" y="119"/>
                      </a:lnTo>
                    </a:path>
                  </a:pathLst>
                </a:custGeom>
                <a:noFill/>
                <a:ln w="0" cap="sq">
                  <a:solidFill>
                    <a:srgbClr val="DEDEDE"/>
                  </a:solidFill>
                  <a:prstDash val="solid"/>
                  <a:miter lim="800000"/>
                  <a:headEnd/>
                  <a:tailEnd/>
                </a:ln>
              </p:spPr>
              <p:txBody>
                <a:bodyPr/>
                <a:lstStyle/>
                <a:p>
                  <a:endParaRPr lang="en-IE"/>
                </a:p>
              </p:txBody>
            </p:sp>
            <p:sp>
              <p:nvSpPr>
                <p:cNvPr id="32976" name="Freeform 140"/>
                <p:cNvSpPr>
                  <a:spLocks/>
                </p:cNvSpPr>
                <p:nvPr/>
              </p:nvSpPr>
              <p:spPr bwMode="auto">
                <a:xfrm>
                  <a:off x="2846" y="1807"/>
                  <a:ext cx="825" cy="206"/>
                </a:xfrm>
                <a:custGeom>
                  <a:avLst/>
                  <a:gdLst>
                    <a:gd name="T0" fmla="*/ 0 w 825"/>
                    <a:gd name="T1" fmla="*/ 91 h 206"/>
                    <a:gd name="T2" fmla="*/ 4 w 825"/>
                    <a:gd name="T3" fmla="*/ 206 h 206"/>
                    <a:gd name="T4" fmla="*/ 821 w 825"/>
                    <a:gd name="T5" fmla="*/ 108 h 206"/>
                    <a:gd name="T6" fmla="*/ 825 w 825"/>
                    <a:gd name="T7" fmla="*/ 0 h 206"/>
                    <a:gd name="T8" fmla="*/ 0 w 825"/>
                    <a:gd name="T9" fmla="*/ 91 h 206"/>
                    <a:gd name="T10" fmla="*/ 0 60000 65536"/>
                    <a:gd name="T11" fmla="*/ 0 60000 65536"/>
                    <a:gd name="T12" fmla="*/ 0 60000 65536"/>
                    <a:gd name="T13" fmla="*/ 0 60000 65536"/>
                    <a:gd name="T14" fmla="*/ 0 60000 65536"/>
                    <a:gd name="T15" fmla="*/ 0 w 825"/>
                    <a:gd name="T16" fmla="*/ 0 h 206"/>
                    <a:gd name="T17" fmla="*/ 825 w 825"/>
                    <a:gd name="T18" fmla="*/ 206 h 206"/>
                  </a:gdLst>
                  <a:ahLst/>
                  <a:cxnLst>
                    <a:cxn ang="T10">
                      <a:pos x="T0" y="T1"/>
                    </a:cxn>
                    <a:cxn ang="T11">
                      <a:pos x="T2" y="T3"/>
                    </a:cxn>
                    <a:cxn ang="T12">
                      <a:pos x="T4" y="T5"/>
                    </a:cxn>
                    <a:cxn ang="T13">
                      <a:pos x="T6" y="T7"/>
                    </a:cxn>
                    <a:cxn ang="T14">
                      <a:pos x="T8" y="T9"/>
                    </a:cxn>
                  </a:cxnLst>
                  <a:rect l="T15" t="T16" r="T17" b="T18"/>
                  <a:pathLst>
                    <a:path w="825" h="206">
                      <a:moveTo>
                        <a:pt x="0" y="91"/>
                      </a:moveTo>
                      <a:lnTo>
                        <a:pt x="4" y="206"/>
                      </a:lnTo>
                      <a:lnTo>
                        <a:pt x="821" y="108"/>
                      </a:lnTo>
                      <a:lnTo>
                        <a:pt x="825" y="0"/>
                      </a:lnTo>
                      <a:lnTo>
                        <a:pt x="0" y="91"/>
                      </a:lnTo>
                      <a:close/>
                    </a:path>
                  </a:pathLst>
                </a:custGeom>
                <a:solidFill>
                  <a:srgbClr val="DEDEDE"/>
                </a:solidFill>
                <a:ln w="9525">
                  <a:noFill/>
                  <a:round/>
                  <a:headEnd/>
                  <a:tailEnd/>
                </a:ln>
              </p:spPr>
              <p:txBody>
                <a:bodyPr/>
                <a:lstStyle/>
                <a:p>
                  <a:endParaRPr lang="en-IE"/>
                </a:p>
              </p:txBody>
            </p:sp>
            <p:sp>
              <p:nvSpPr>
                <p:cNvPr id="32977" name="Freeform 141"/>
                <p:cNvSpPr>
                  <a:spLocks/>
                </p:cNvSpPr>
                <p:nvPr/>
              </p:nvSpPr>
              <p:spPr bwMode="auto">
                <a:xfrm>
                  <a:off x="2846" y="1807"/>
                  <a:ext cx="825" cy="206"/>
                </a:xfrm>
                <a:custGeom>
                  <a:avLst/>
                  <a:gdLst>
                    <a:gd name="T0" fmla="*/ 0 w 825"/>
                    <a:gd name="T1" fmla="*/ 91 h 206"/>
                    <a:gd name="T2" fmla="*/ 4 w 825"/>
                    <a:gd name="T3" fmla="*/ 206 h 206"/>
                    <a:gd name="T4" fmla="*/ 821 w 825"/>
                    <a:gd name="T5" fmla="*/ 108 h 206"/>
                    <a:gd name="T6" fmla="*/ 825 w 825"/>
                    <a:gd name="T7" fmla="*/ 0 h 206"/>
                    <a:gd name="T8" fmla="*/ 0 w 825"/>
                    <a:gd name="T9" fmla="*/ 91 h 206"/>
                    <a:gd name="T10" fmla="*/ 0 60000 65536"/>
                    <a:gd name="T11" fmla="*/ 0 60000 65536"/>
                    <a:gd name="T12" fmla="*/ 0 60000 65536"/>
                    <a:gd name="T13" fmla="*/ 0 60000 65536"/>
                    <a:gd name="T14" fmla="*/ 0 60000 65536"/>
                    <a:gd name="T15" fmla="*/ 0 w 825"/>
                    <a:gd name="T16" fmla="*/ 0 h 206"/>
                    <a:gd name="T17" fmla="*/ 825 w 825"/>
                    <a:gd name="T18" fmla="*/ 206 h 206"/>
                  </a:gdLst>
                  <a:ahLst/>
                  <a:cxnLst>
                    <a:cxn ang="T10">
                      <a:pos x="T0" y="T1"/>
                    </a:cxn>
                    <a:cxn ang="T11">
                      <a:pos x="T2" y="T3"/>
                    </a:cxn>
                    <a:cxn ang="T12">
                      <a:pos x="T4" y="T5"/>
                    </a:cxn>
                    <a:cxn ang="T13">
                      <a:pos x="T6" y="T7"/>
                    </a:cxn>
                    <a:cxn ang="T14">
                      <a:pos x="T8" y="T9"/>
                    </a:cxn>
                  </a:cxnLst>
                  <a:rect l="T15" t="T16" r="T17" b="T18"/>
                  <a:pathLst>
                    <a:path w="825" h="206">
                      <a:moveTo>
                        <a:pt x="0" y="91"/>
                      </a:moveTo>
                      <a:lnTo>
                        <a:pt x="4" y="206"/>
                      </a:lnTo>
                      <a:lnTo>
                        <a:pt x="821" y="108"/>
                      </a:lnTo>
                      <a:lnTo>
                        <a:pt x="825" y="0"/>
                      </a:lnTo>
                      <a:lnTo>
                        <a:pt x="0" y="91"/>
                      </a:lnTo>
                    </a:path>
                  </a:pathLst>
                </a:custGeom>
                <a:noFill/>
                <a:ln w="0" cap="sq">
                  <a:solidFill>
                    <a:srgbClr val="DEDEDE"/>
                  </a:solidFill>
                  <a:prstDash val="solid"/>
                  <a:miter lim="800000"/>
                  <a:headEnd/>
                  <a:tailEnd/>
                </a:ln>
              </p:spPr>
              <p:txBody>
                <a:bodyPr/>
                <a:lstStyle/>
                <a:p>
                  <a:endParaRPr lang="en-IE"/>
                </a:p>
              </p:txBody>
            </p:sp>
            <p:sp>
              <p:nvSpPr>
                <p:cNvPr id="32978" name="Rectangle 142"/>
                <p:cNvSpPr>
                  <a:spLocks noChangeArrowheads="1"/>
                </p:cNvSpPr>
                <p:nvPr/>
              </p:nvSpPr>
              <p:spPr bwMode="auto">
                <a:xfrm>
                  <a:off x="2682" y="1721"/>
                  <a:ext cx="15" cy="41"/>
                </a:xfrm>
                <a:prstGeom prst="rect">
                  <a:avLst/>
                </a:prstGeom>
                <a:solidFill>
                  <a:srgbClr val="7F7F7F"/>
                </a:solidFill>
                <a:ln w="9525">
                  <a:noFill/>
                  <a:miter lim="800000"/>
                  <a:headEnd/>
                  <a:tailEnd/>
                </a:ln>
              </p:spPr>
              <p:txBody>
                <a:bodyPr/>
                <a:lstStyle/>
                <a:p>
                  <a:endParaRPr lang="en-IE">
                    <a:latin typeface="Calibri" pitchFamily="34" charset="0"/>
                  </a:endParaRPr>
                </a:p>
              </p:txBody>
            </p:sp>
            <p:sp>
              <p:nvSpPr>
                <p:cNvPr id="32979" name="Rectangle 143"/>
                <p:cNvSpPr>
                  <a:spLocks noChangeArrowheads="1"/>
                </p:cNvSpPr>
                <p:nvPr/>
              </p:nvSpPr>
              <p:spPr bwMode="auto">
                <a:xfrm>
                  <a:off x="2682" y="1721"/>
                  <a:ext cx="15" cy="41"/>
                </a:xfrm>
                <a:prstGeom prst="rect">
                  <a:avLst/>
                </a:prstGeom>
                <a:noFill/>
                <a:ln w="0" cap="sq">
                  <a:solidFill>
                    <a:srgbClr val="7F7F7F"/>
                  </a:solidFill>
                  <a:miter lim="800000"/>
                  <a:headEnd/>
                  <a:tailEnd/>
                </a:ln>
              </p:spPr>
              <p:txBody>
                <a:bodyPr/>
                <a:lstStyle/>
                <a:p>
                  <a:endParaRPr lang="en-IE">
                    <a:latin typeface="Calibri" pitchFamily="34" charset="0"/>
                  </a:endParaRPr>
                </a:p>
              </p:txBody>
            </p:sp>
            <p:sp>
              <p:nvSpPr>
                <p:cNvPr id="32980" name="Freeform 144"/>
                <p:cNvSpPr>
                  <a:spLocks/>
                </p:cNvSpPr>
                <p:nvPr/>
              </p:nvSpPr>
              <p:spPr bwMode="auto">
                <a:xfrm>
                  <a:off x="2716" y="1781"/>
                  <a:ext cx="53" cy="89"/>
                </a:xfrm>
                <a:custGeom>
                  <a:avLst/>
                  <a:gdLst>
                    <a:gd name="T0" fmla="*/ 0 w 53"/>
                    <a:gd name="T1" fmla="*/ 0 h 89"/>
                    <a:gd name="T2" fmla="*/ 2 w 53"/>
                    <a:gd name="T3" fmla="*/ 89 h 89"/>
                    <a:gd name="T4" fmla="*/ 53 w 53"/>
                    <a:gd name="T5" fmla="*/ 87 h 89"/>
                    <a:gd name="T6" fmla="*/ 0 w 53"/>
                    <a:gd name="T7" fmla="*/ 0 h 89"/>
                    <a:gd name="T8" fmla="*/ 0 60000 65536"/>
                    <a:gd name="T9" fmla="*/ 0 60000 65536"/>
                    <a:gd name="T10" fmla="*/ 0 60000 65536"/>
                    <a:gd name="T11" fmla="*/ 0 60000 65536"/>
                    <a:gd name="T12" fmla="*/ 0 w 53"/>
                    <a:gd name="T13" fmla="*/ 0 h 89"/>
                    <a:gd name="T14" fmla="*/ 53 w 53"/>
                    <a:gd name="T15" fmla="*/ 89 h 89"/>
                  </a:gdLst>
                  <a:ahLst/>
                  <a:cxnLst>
                    <a:cxn ang="T8">
                      <a:pos x="T0" y="T1"/>
                    </a:cxn>
                    <a:cxn ang="T9">
                      <a:pos x="T2" y="T3"/>
                    </a:cxn>
                    <a:cxn ang="T10">
                      <a:pos x="T4" y="T5"/>
                    </a:cxn>
                    <a:cxn ang="T11">
                      <a:pos x="T6" y="T7"/>
                    </a:cxn>
                  </a:cxnLst>
                  <a:rect l="T12" t="T13" r="T14" b="T15"/>
                  <a:pathLst>
                    <a:path w="53" h="89">
                      <a:moveTo>
                        <a:pt x="0" y="0"/>
                      </a:moveTo>
                      <a:lnTo>
                        <a:pt x="2" y="89"/>
                      </a:lnTo>
                      <a:lnTo>
                        <a:pt x="53" y="87"/>
                      </a:lnTo>
                      <a:lnTo>
                        <a:pt x="0" y="0"/>
                      </a:lnTo>
                      <a:close/>
                    </a:path>
                  </a:pathLst>
                </a:custGeom>
                <a:solidFill>
                  <a:srgbClr val="7F7F7F"/>
                </a:solidFill>
                <a:ln w="9525">
                  <a:noFill/>
                  <a:round/>
                  <a:headEnd/>
                  <a:tailEnd/>
                </a:ln>
              </p:spPr>
              <p:txBody>
                <a:bodyPr/>
                <a:lstStyle/>
                <a:p>
                  <a:endParaRPr lang="en-IE"/>
                </a:p>
              </p:txBody>
            </p:sp>
            <p:sp>
              <p:nvSpPr>
                <p:cNvPr id="32981" name="Freeform 145"/>
                <p:cNvSpPr>
                  <a:spLocks/>
                </p:cNvSpPr>
                <p:nvPr/>
              </p:nvSpPr>
              <p:spPr bwMode="auto">
                <a:xfrm>
                  <a:off x="2716" y="1781"/>
                  <a:ext cx="53" cy="89"/>
                </a:xfrm>
                <a:custGeom>
                  <a:avLst/>
                  <a:gdLst>
                    <a:gd name="T0" fmla="*/ 0 w 53"/>
                    <a:gd name="T1" fmla="*/ 0 h 89"/>
                    <a:gd name="T2" fmla="*/ 2 w 53"/>
                    <a:gd name="T3" fmla="*/ 89 h 89"/>
                    <a:gd name="T4" fmla="*/ 53 w 53"/>
                    <a:gd name="T5" fmla="*/ 87 h 89"/>
                    <a:gd name="T6" fmla="*/ 0 w 53"/>
                    <a:gd name="T7" fmla="*/ 0 h 89"/>
                    <a:gd name="T8" fmla="*/ 0 60000 65536"/>
                    <a:gd name="T9" fmla="*/ 0 60000 65536"/>
                    <a:gd name="T10" fmla="*/ 0 60000 65536"/>
                    <a:gd name="T11" fmla="*/ 0 60000 65536"/>
                    <a:gd name="T12" fmla="*/ 0 w 53"/>
                    <a:gd name="T13" fmla="*/ 0 h 89"/>
                    <a:gd name="T14" fmla="*/ 53 w 53"/>
                    <a:gd name="T15" fmla="*/ 89 h 89"/>
                  </a:gdLst>
                  <a:ahLst/>
                  <a:cxnLst>
                    <a:cxn ang="T8">
                      <a:pos x="T0" y="T1"/>
                    </a:cxn>
                    <a:cxn ang="T9">
                      <a:pos x="T2" y="T3"/>
                    </a:cxn>
                    <a:cxn ang="T10">
                      <a:pos x="T4" y="T5"/>
                    </a:cxn>
                    <a:cxn ang="T11">
                      <a:pos x="T6" y="T7"/>
                    </a:cxn>
                  </a:cxnLst>
                  <a:rect l="T12" t="T13" r="T14" b="T15"/>
                  <a:pathLst>
                    <a:path w="53" h="89">
                      <a:moveTo>
                        <a:pt x="0" y="0"/>
                      </a:moveTo>
                      <a:lnTo>
                        <a:pt x="2" y="89"/>
                      </a:lnTo>
                      <a:lnTo>
                        <a:pt x="53" y="87"/>
                      </a:lnTo>
                      <a:lnTo>
                        <a:pt x="0" y="0"/>
                      </a:lnTo>
                    </a:path>
                  </a:pathLst>
                </a:custGeom>
                <a:noFill/>
                <a:ln w="0" cap="sq">
                  <a:solidFill>
                    <a:srgbClr val="7F7F7F"/>
                  </a:solidFill>
                  <a:prstDash val="solid"/>
                  <a:miter lim="800000"/>
                  <a:headEnd/>
                  <a:tailEnd/>
                </a:ln>
              </p:spPr>
              <p:txBody>
                <a:bodyPr/>
                <a:lstStyle/>
                <a:p>
                  <a:endParaRPr lang="en-IE"/>
                </a:p>
              </p:txBody>
            </p:sp>
            <p:sp>
              <p:nvSpPr>
                <p:cNvPr id="32982" name="Freeform 146"/>
                <p:cNvSpPr>
                  <a:spLocks/>
                </p:cNvSpPr>
                <p:nvPr/>
              </p:nvSpPr>
              <p:spPr bwMode="auto">
                <a:xfrm>
                  <a:off x="2820" y="1881"/>
                  <a:ext cx="13" cy="134"/>
                </a:xfrm>
                <a:custGeom>
                  <a:avLst/>
                  <a:gdLst>
                    <a:gd name="T0" fmla="*/ 3 w 13"/>
                    <a:gd name="T1" fmla="*/ 0 h 134"/>
                    <a:gd name="T2" fmla="*/ 0 w 13"/>
                    <a:gd name="T3" fmla="*/ 92 h 134"/>
                    <a:gd name="T4" fmla="*/ 13 w 13"/>
                    <a:gd name="T5" fmla="*/ 134 h 134"/>
                    <a:gd name="T6" fmla="*/ 13 w 13"/>
                    <a:gd name="T7" fmla="*/ 15 h 134"/>
                    <a:gd name="T8" fmla="*/ 3 w 13"/>
                    <a:gd name="T9" fmla="*/ 0 h 134"/>
                    <a:gd name="T10" fmla="*/ 0 60000 65536"/>
                    <a:gd name="T11" fmla="*/ 0 60000 65536"/>
                    <a:gd name="T12" fmla="*/ 0 60000 65536"/>
                    <a:gd name="T13" fmla="*/ 0 60000 65536"/>
                    <a:gd name="T14" fmla="*/ 0 60000 65536"/>
                    <a:gd name="T15" fmla="*/ 0 w 13"/>
                    <a:gd name="T16" fmla="*/ 0 h 134"/>
                    <a:gd name="T17" fmla="*/ 13 w 13"/>
                    <a:gd name="T18" fmla="*/ 134 h 134"/>
                  </a:gdLst>
                  <a:ahLst/>
                  <a:cxnLst>
                    <a:cxn ang="T10">
                      <a:pos x="T0" y="T1"/>
                    </a:cxn>
                    <a:cxn ang="T11">
                      <a:pos x="T2" y="T3"/>
                    </a:cxn>
                    <a:cxn ang="T12">
                      <a:pos x="T4" y="T5"/>
                    </a:cxn>
                    <a:cxn ang="T13">
                      <a:pos x="T6" y="T7"/>
                    </a:cxn>
                    <a:cxn ang="T14">
                      <a:pos x="T8" y="T9"/>
                    </a:cxn>
                  </a:cxnLst>
                  <a:rect l="T15" t="T16" r="T17" b="T18"/>
                  <a:pathLst>
                    <a:path w="13" h="134">
                      <a:moveTo>
                        <a:pt x="3" y="0"/>
                      </a:moveTo>
                      <a:lnTo>
                        <a:pt x="0" y="92"/>
                      </a:lnTo>
                      <a:lnTo>
                        <a:pt x="13" y="134"/>
                      </a:lnTo>
                      <a:lnTo>
                        <a:pt x="13" y="15"/>
                      </a:lnTo>
                      <a:lnTo>
                        <a:pt x="3" y="0"/>
                      </a:lnTo>
                      <a:close/>
                    </a:path>
                  </a:pathLst>
                </a:custGeom>
                <a:solidFill>
                  <a:srgbClr val="7F7F7F"/>
                </a:solidFill>
                <a:ln w="9525">
                  <a:noFill/>
                  <a:round/>
                  <a:headEnd/>
                  <a:tailEnd/>
                </a:ln>
              </p:spPr>
              <p:txBody>
                <a:bodyPr/>
                <a:lstStyle/>
                <a:p>
                  <a:endParaRPr lang="en-IE"/>
                </a:p>
              </p:txBody>
            </p:sp>
            <p:sp>
              <p:nvSpPr>
                <p:cNvPr id="32983" name="Freeform 147"/>
                <p:cNvSpPr>
                  <a:spLocks/>
                </p:cNvSpPr>
                <p:nvPr/>
              </p:nvSpPr>
              <p:spPr bwMode="auto">
                <a:xfrm>
                  <a:off x="2820" y="1881"/>
                  <a:ext cx="13" cy="134"/>
                </a:xfrm>
                <a:custGeom>
                  <a:avLst/>
                  <a:gdLst>
                    <a:gd name="T0" fmla="*/ 3 w 13"/>
                    <a:gd name="T1" fmla="*/ 0 h 134"/>
                    <a:gd name="T2" fmla="*/ 0 w 13"/>
                    <a:gd name="T3" fmla="*/ 92 h 134"/>
                    <a:gd name="T4" fmla="*/ 13 w 13"/>
                    <a:gd name="T5" fmla="*/ 134 h 134"/>
                    <a:gd name="T6" fmla="*/ 13 w 13"/>
                    <a:gd name="T7" fmla="*/ 15 h 134"/>
                    <a:gd name="T8" fmla="*/ 3 w 13"/>
                    <a:gd name="T9" fmla="*/ 0 h 134"/>
                    <a:gd name="T10" fmla="*/ 0 60000 65536"/>
                    <a:gd name="T11" fmla="*/ 0 60000 65536"/>
                    <a:gd name="T12" fmla="*/ 0 60000 65536"/>
                    <a:gd name="T13" fmla="*/ 0 60000 65536"/>
                    <a:gd name="T14" fmla="*/ 0 60000 65536"/>
                    <a:gd name="T15" fmla="*/ 0 w 13"/>
                    <a:gd name="T16" fmla="*/ 0 h 134"/>
                    <a:gd name="T17" fmla="*/ 13 w 13"/>
                    <a:gd name="T18" fmla="*/ 134 h 134"/>
                  </a:gdLst>
                  <a:ahLst/>
                  <a:cxnLst>
                    <a:cxn ang="T10">
                      <a:pos x="T0" y="T1"/>
                    </a:cxn>
                    <a:cxn ang="T11">
                      <a:pos x="T2" y="T3"/>
                    </a:cxn>
                    <a:cxn ang="T12">
                      <a:pos x="T4" y="T5"/>
                    </a:cxn>
                    <a:cxn ang="T13">
                      <a:pos x="T6" y="T7"/>
                    </a:cxn>
                    <a:cxn ang="T14">
                      <a:pos x="T8" y="T9"/>
                    </a:cxn>
                  </a:cxnLst>
                  <a:rect l="T15" t="T16" r="T17" b="T18"/>
                  <a:pathLst>
                    <a:path w="13" h="134">
                      <a:moveTo>
                        <a:pt x="3" y="0"/>
                      </a:moveTo>
                      <a:lnTo>
                        <a:pt x="0" y="92"/>
                      </a:lnTo>
                      <a:lnTo>
                        <a:pt x="13" y="134"/>
                      </a:lnTo>
                      <a:lnTo>
                        <a:pt x="13" y="15"/>
                      </a:lnTo>
                      <a:lnTo>
                        <a:pt x="3" y="0"/>
                      </a:lnTo>
                    </a:path>
                  </a:pathLst>
                </a:custGeom>
                <a:noFill/>
                <a:ln w="0" cap="sq">
                  <a:solidFill>
                    <a:srgbClr val="7F7F7F"/>
                  </a:solidFill>
                  <a:prstDash val="solid"/>
                  <a:miter lim="800000"/>
                  <a:headEnd/>
                  <a:tailEnd/>
                </a:ln>
              </p:spPr>
              <p:txBody>
                <a:bodyPr/>
                <a:lstStyle/>
                <a:p>
                  <a:endParaRPr lang="en-IE"/>
                </a:p>
              </p:txBody>
            </p:sp>
            <p:sp>
              <p:nvSpPr>
                <p:cNvPr id="32984" name="Freeform 148"/>
                <p:cNvSpPr>
                  <a:spLocks/>
                </p:cNvSpPr>
                <p:nvPr/>
              </p:nvSpPr>
              <p:spPr bwMode="auto">
                <a:xfrm>
                  <a:off x="2727" y="1739"/>
                  <a:ext cx="81" cy="157"/>
                </a:xfrm>
                <a:custGeom>
                  <a:avLst/>
                  <a:gdLst>
                    <a:gd name="T0" fmla="*/ 2 w 81"/>
                    <a:gd name="T1" fmla="*/ 29 h 157"/>
                    <a:gd name="T2" fmla="*/ 81 w 81"/>
                    <a:gd name="T3" fmla="*/ 157 h 157"/>
                    <a:gd name="T4" fmla="*/ 81 w 81"/>
                    <a:gd name="T5" fmla="*/ 125 h 157"/>
                    <a:gd name="T6" fmla="*/ 0 w 81"/>
                    <a:gd name="T7" fmla="*/ 0 h 157"/>
                    <a:gd name="T8" fmla="*/ 2 w 81"/>
                    <a:gd name="T9" fmla="*/ 29 h 157"/>
                    <a:gd name="T10" fmla="*/ 0 60000 65536"/>
                    <a:gd name="T11" fmla="*/ 0 60000 65536"/>
                    <a:gd name="T12" fmla="*/ 0 60000 65536"/>
                    <a:gd name="T13" fmla="*/ 0 60000 65536"/>
                    <a:gd name="T14" fmla="*/ 0 60000 65536"/>
                    <a:gd name="T15" fmla="*/ 0 w 81"/>
                    <a:gd name="T16" fmla="*/ 0 h 157"/>
                    <a:gd name="T17" fmla="*/ 81 w 81"/>
                    <a:gd name="T18" fmla="*/ 157 h 157"/>
                  </a:gdLst>
                  <a:ahLst/>
                  <a:cxnLst>
                    <a:cxn ang="T10">
                      <a:pos x="T0" y="T1"/>
                    </a:cxn>
                    <a:cxn ang="T11">
                      <a:pos x="T2" y="T3"/>
                    </a:cxn>
                    <a:cxn ang="T12">
                      <a:pos x="T4" y="T5"/>
                    </a:cxn>
                    <a:cxn ang="T13">
                      <a:pos x="T6" y="T7"/>
                    </a:cxn>
                    <a:cxn ang="T14">
                      <a:pos x="T8" y="T9"/>
                    </a:cxn>
                  </a:cxnLst>
                  <a:rect l="T15" t="T16" r="T17" b="T18"/>
                  <a:pathLst>
                    <a:path w="81" h="157">
                      <a:moveTo>
                        <a:pt x="2" y="29"/>
                      </a:moveTo>
                      <a:lnTo>
                        <a:pt x="81" y="157"/>
                      </a:lnTo>
                      <a:lnTo>
                        <a:pt x="81" y="125"/>
                      </a:lnTo>
                      <a:lnTo>
                        <a:pt x="0" y="0"/>
                      </a:lnTo>
                      <a:lnTo>
                        <a:pt x="2" y="29"/>
                      </a:lnTo>
                      <a:close/>
                    </a:path>
                  </a:pathLst>
                </a:custGeom>
                <a:solidFill>
                  <a:srgbClr val="7F7F7F"/>
                </a:solidFill>
                <a:ln w="9525">
                  <a:noFill/>
                  <a:round/>
                  <a:headEnd/>
                  <a:tailEnd/>
                </a:ln>
              </p:spPr>
              <p:txBody>
                <a:bodyPr/>
                <a:lstStyle/>
                <a:p>
                  <a:endParaRPr lang="en-IE"/>
                </a:p>
              </p:txBody>
            </p:sp>
            <p:sp>
              <p:nvSpPr>
                <p:cNvPr id="32985" name="Freeform 149"/>
                <p:cNvSpPr>
                  <a:spLocks/>
                </p:cNvSpPr>
                <p:nvPr/>
              </p:nvSpPr>
              <p:spPr bwMode="auto">
                <a:xfrm>
                  <a:off x="2727" y="1739"/>
                  <a:ext cx="81" cy="157"/>
                </a:xfrm>
                <a:custGeom>
                  <a:avLst/>
                  <a:gdLst>
                    <a:gd name="T0" fmla="*/ 2 w 81"/>
                    <a:gd name="T1" fmla="*/ 29 h 157"/>
                    <a:gd name="T2" fmla="*/ 81 w 81"/>
                    <a:gd name="T3" fmla="*/ 157 h 157"/>
                    <a:gd name="T4" fmla="*/ 81 w 81"/>
                    <a:gd name="T5" fmla="*/ 125 h 157"/>
                    <a:gd name="T6" fmla="*/ 0 w 81"/>
                    <a:gd name="T7" fmla="*/ 0 h 157"/>
                    <a:gd name="T8" fmla="*/ 2 w 81"/>
                    <a:gd name="T9" fmla="*/ 29 h 157"/>
                    <a:gd name="T10" fmla="*/ 0 60000 65536"/>
                    <a:gd name="T11" fmla="*/ 0 60000 65536"/>
                    <a:gd name="T12" fmla="*/ 0 60000 65536"/>
                    <a:gd name="T13" fmla="*/ 0 60000 65536"/>
                    <a:gd name="T14" fmla="*/ 0 60000 65536"/>
                    <a:gd name="T15" fmla="*/ 0 w 81"/>
                    <a:gd name="T16" fmla="*/ 0 h 157"/>
                    <a:gd name="T17" fmla="*/ 81 w 81"/>
                    <a:gd name="T18" fmla="*/ 157 h 157"/>
                  </a:gdLst>
                  <a:ahLst/>
                  <a:cxnLst>
                    <a:cxn ang="T10">
                      <a:pos x="T0" y="T1"/>
                    </a:cxn>
                    <a:cxn ang="T11">
                      <a:pos x="T2" y="T3"/>
                    </a:cxn>
                    <a:cxn ang="T12">
                      <a:pos x="T4" y="T5"/>
                    </a:cxn>
                    <a:cxn ang="T13">
                      <a:pos x="T6" y="T7"/>
                    </a:cxn>
                    <a:cxn ang="T14">
                      <a:pos x="T8" y="T9"/>
                    </a:cxn>
                  </a:cxnLst>
                  <a:rect l="T15" t="T16" r="T17" b="T18"/>
                  <a:pathLst>
                    <a:path w="81" h="157">
                      <a:moveTo>
                        <a:pt x="2" y="29"/>
                      </a:moveTo>
                      <a:lnTo>
                        <a:pt x="81" y="157"/>
                      </a:lnTo>
                      <a:lnTo>
                        <a:pt x="81" y="125"/>
                      </a:lnTo>
                      <a:lnTo>
                        <a:pt x="0" y="0"/>
                      </a:lnTo>
                      <a:lnTo>
                        <a:pt x="2" y="29"/>
                      </a:lnTo>
                    </a:path>
                  </a:pathLst>
                </a:custGeom>
                <a:noFill/>
                <a:ln w="0" cap="sq">
                  <a:solidFill>
                    <a:srgbClr val="7F7F7F"/>
                  </a:solidFill>
                  <a:prstDash val="solid"/>
                  <a:miter lim="800000"/>
                  <a:headEnd/>
                  <a:tailEnd/>
                </a:ln>
              </p:spPr>
              <p:txBody>
                <a:bodyPr/>
                <a:lstStyle/>
                <a:p>
                  <a:endParaRPr lang="en-IE"/>
                </a:p>
              </p:txBody>
            </p:sp>
            <p:sp>
              <p:nvSpPr>
                <p:cNvPr id="32986" name="Freeform 150"/>
                <p:cNvSpPr>
                  <a:spLocks/>
                </p:cNvSpPr>
                <p:nvPr/>
              </p:nvSpPr>
              <p:spPr bwMode="auto">
                <a:xfrm>
                  <a:off x="2874" y="1902"/>
                  <a:ext cx="629" cy="94"/>
                </a:xfrm>
                <a:custGeom>
                  <a:avLst/>
                  <a:gdLst>
                    <a:gd name="T0" fmla="*/ 0 w 629"/>
                    <a:gd name="T1" fmla="*/ 20 h 94"/>
                    <a:gd name="T2" fmla="*/ 0 w 629"/>
                    <a:gd name="T3" fmla="*/ 94 h 94"/>
                    <a:gd name="T4" fmla="*/ 629 w 629"/>
                    <a:gd name="T5" fmla="*/ 13 h 94"/>
                    <a:gd name="T6" fmla="*/ 53 w 629"/>
                    <a:gd name="T7" fmla="*/ 45 h 94"/>
                    <a:gd name="T8" fmla="*/ 379 w 629"/>
                    <a:gd name="T9" fmla="*/ 0 h 94"/>
                    <a:gd name="T10" fmla="*/ 0 w 629"/>
                    <a:gd name="T11" fmla="*/ 20 h 94"/>
                    <a:gd name="T12" fmla="*/ 0 60000 65536"/>
                    <a:gd name="T13" fmla="*/ 0 60000 65536"/>
                    <a:gd name="T14" fmla="*/ 0 60000 65536"/>
                    <a:gd name="T15" fmla="*/ 0 60000 65536"/>
                    <a:gd name="T16" fmla="*/ 0 60000 65536"/>
                    <a:gd name="T17" fmla="*/ 0 60000 65536"/>
                    <a:gd name="T18" fmla="*/ 0 w 629"/>
                    <a:gd name="T19" fmla="*/ 0 h 94"/>
                    <a:gd name="T20" fmla="*/ 629 w 629"/>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629" h="94">
                      <a:moveTo>
                        <a:pt x="0" y="20"/>
                      </a:moveTo>
                      <a:lnTo>
                        <a:pt x="0" y="94"/>
                      </a:lnTo>
                      <a:lnTo>
                        <a:pt x="629" y="13"/>
                      </a:lnTo>
                      <a:lnTo>
                        <a:pt x="53" y="45"/>
                      </a:lnTo>
                      <a:lnTo>
                        <a:pt x="379" y="0"/>
                      </a:lnTo>
                      <a:lnTo>
                        <a:pt x="0" y="20"/>
                      </a:lnTo>
                      <a:close/>
                    </a:path>
                  </a:pathLst>
                </a:custGeom>
                <a:solidFill>
                  <a:srgbClr val="7F7F7F"/>
                </a:solidFill>
                <a:ln w="9525">
                  <a:noFill/>
                  <a:round/>
                  <a:headEnd/>
                  <a:tailEnd/>
                </a:ln>
              </p:spPr>
              <p:txBody>
                <a:bodyPr/>
                <a:lstStyle/>
                <a:p>
                  <a:endParaRPr lang="en-IE"/>
                </a:p>
              </p:txBody>
            </p:sp>
            <p:sp>
              <p:nvSpPr>
                <p:cNvPr id="32987" name="Freeform 151"/>
                <p:cNvSpPr>
                  <a:spLocks/>
                </p:cNvSpPr>
                <p:nvPr/>
              </p:nvSpPr>
              <p:spPr bwMode="auto">
                <a:xfrm>
                  <a:off x="2874" y="1902"/>
                  <a:ext cx="629" cy="94"/>
                </a:xfrm>
                <a:custGeom>
                  <a:avLst/>
                  <a:gdLst>
                    <a:gd name="T0" fmla="*/ 0 w 629"/>
                    <a:gd name="T1" fmla="*/ 20 h 94"/>
                    <a:gd name="T2" fmla="*/ 0 w 629"/>
                    <a:gd name="T3" fmla="*/ 94 h 94"/>
                    <a:gd name="T4" fmla="*/ 629 w 629"/>
                    <a:gd name="T5" fmla="*/ 13 h 94"/>
                    <a:gd name="T6" fmla="*/ 53 w 629"/>
                    <a:gd name="T7" fmla="*/ 45 h 94"/>
                    <a:gd name="T8" fmla="*/ 379 w 629"/>
                    <a:gd name="T9" fmla="*/ 0 h 94"/>
                    <a:gd name="T10" fmla="*/ 0 w 629"/>
                    <a:gd name="T11" fmla="*/ 20 h 94"/>
                    <a:gd name="T12" fmla="*/ 0 60000 65536"/>
                    <a:gd name="T13" fmla="*/ 0 60000 65536"/>
                    <a:gd name="T14" fmla="*/ 0 60000 65536"/>
                    <a:gd name="T15" fmla="*/ 0 60000 65536"/>
                    <a:gd name="T16" fmla="*/ 0 60000 65536"/>
                    <a:gd name="T17" fmla="*/ 0 60000 65536"/>
                    <a:gd name="T18" fmla="*/ 0 w 629"/>
                    <a:gd name="T19" fmla="*/ 0 h 94"/>
                    <a:gd name="T20" fmla="*/ 629 w 629"/>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629" h="94">
                      <a:moveTo>
                        <a:pt x="0" y="20"/>
                      </a:moveTo>
                      <a:lnTo>
                        <a:pt x="0" y="94"/>
                      </a:lnTo>
                      <a:lnTo>
                        <a:pt x="629" y="13"/>
                      </a:lnTo>
                      <a:lnTo>
                        <a:pt x="53" y="45"/>
                      </a:lnTo>
                      <a:lnTo>
                        <a:pt x="379" y="0"/>
                      </a:lnTo>
                      <a:lnTo>
                        <a:pt x="0" y="20"/>
                      </a:lnTo>
                    </a:path>
                  </a:pathLst>
                </a:custGeom>
                <a:noFill/>
                <a:ln w="0" cap="sq">
                  <a:solidFill>
                    <a:srgbClr val="7F7F7F"/>
                  </a:solidFill>
                  <a:prstDash val="solid"/>
                  <a:miter lim="800000"/>
                  <a:headEnd/>
                  <a:tailEnd/>
                </a:ln>
              </p:spPr>
              <p:txBody>
                <a:bodyPr/>
                <a:lstStyle/>
                <a:p>
                  <a:endParaRPr lang="en-IE"/>
                </a:p>
              </p:txBody>
            </p:sp>
            <p:sp>
              <p:nvSpPr>
                <p:cNvPr id="32988" name="Freeform 152"/>
                <p:cNvSpPr>
                  <a:spLocks/>
                </p:cNvSpPr>
                <p:nvPr/>
              </p:nvSpPr>
              <p:spPr bwMode="auto">
                <a:xfrm>
                  <a:off x="3422" y="1741"/>
                  <a:ext cx="126" cy="51"/>
                </a:xfrm>
                <a:custGeom>
                  <a:avLst/>
                  <a:gdLst>
                    <a:gd name="T0" fmla="*/ 53 w 126"/>
                    <a:gd name="T1" fmla="*/ 0 h 51"/>
                    <a:gd name="T2" fmla="*/ 126 w 126"/>
                    <a:gd name="T3" fmla="*/ 36 h 51"/>
                    <a:gd name="T4" fmla="*/ 0 w 126"/>
                    <a:gd name="T5" fmla="*/ 51 h 51"/>
                    <a:gd name="T6" fmla="*/ 4 w 126"/>
                    <a:gd name="T7" fmla="*/ 51 h 51"/>
                    <a:gd name="T8" fmla="*/ 11 w 126"/>
                    <a:gd name="T9" fmla="*/ 51 h 51"/>
                    <a:gd name="T10" fmla="*/ 25 w 126"/>
                    <a:gd name="T11" fmla="*/ 49 h 51"/>
                    <a:gd name="T12" fmla="*/ 36 w 126"/>
                    <a:gd name="T13" fmla="*/ 46 h 51"/>
                    <a:gd name="T14" fmla="*/ 41 w 126"/>
                    <a:gd name="T15" fmla="*/ 42 h 51"/>
                    <a:gd name="T16" fmla="*/ 47 w 126"/>
                    <a:gd name="T17" fmla="*/ 38 h 51"/>
                    <a:gd name="T18" fmla="*/ 53 w 126"/>
                    <a:gd name="T19" fmla="*/ 34 h 51"/>
                    <a:gd name="T20" fmla="*/ 55 w 126"/>
                    <a:gd name="T21" fmla="*/ 30 h 51"/>
                    <a:gd name="T22" fmla="*/ 57 w 126"/>
                    <a:gd name="T23" fmla="*/ 25 h 51"/>
                    <a:gd name="T24" fmla="*/ 57 w 126"/>
                    <a:gd name="T25" fmla="*/ 17 h 51"/>
                    <a:gd name="T26" fmla="*/ 57 w 126"/>
                    <a:gd name="T27" fmla="*/ 10 h 51"/>
                    <a:gd name="T28" fmla="*/ 53 w 126"/>
                    <a:gd name="T29" fmla="*/ 0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6"/>
                    <a:gd name="T46" fmla="*/ 0 h 51"/>
                    <a:gd name="T47" fmla="*/ 126 w 126"/>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6" h="51">
                      <a:moveTo>
                        <a:pt x="53" y="0"/>
                      </a:moveTo>
                      <a:lnTo>
                        <a:pt x="126" y="36"/>
                      </a:lnTo>
                      <a:lnTo>
                        <a:pt x="0" y="51"/>
                      </a:lnTo>
                      <a:lnTo>
                        <a:pt x="4" y="51"/>
                      </a:lnTo>
                      <a:lnTo>
                        <a:pt x="11" y="51"/>
                      </a:lnTo>
                      <a:lnTo>
                        <a:pt x="25" y="49"/>
                      </a:lnTo>
                      <a:lnTo>
                        <a:pt x="36" y="46"/>
                      </a:lnTo>
                      <a:lnTo>
                        <a:pt x="41" y="42"/>
                      </a:lnTo>
                      <a:lnTo>
                        <a:pt x="47" y="38"/>
                      </a:lnTo>
                      <a:lnTo>
                        <a:pt x="53" y="34"/>
                      </a:lnTo>
                      <a:lnTo>
                        <a:pt x="55" y="30"/>
                      </a:lnTo>
                      <a:lnTo>
                        <a:pt x="57" y="25"/>
                      </a:lnTo>
                      <a:lnTo>
                        <a:pt x="57" y="17"/>
                      </a:lnTo>
                      <a:lnTo>
                        <a:pt x="57" y="10"/>
                      </a:lnTo>
                      <a:lnTo>
                        <a:pt x="53" y="0"/>
                      </a:lnTo>
                      <a:close/>
                    </a:path>
                  </a:pathLst>
                </a:custGeom>
                <a:solidFill>
                  <a:srgbClr val="7F7F7F"/>
                </a:solidFill>
                <a:ln w="9525">
                  <a:noFill/>
                  <a:round/>
                  <a:headEnd/>
                  <a:tailEnd/>
                </a:ln>
              </p:spPr>
              <p:txBody>
                <a:bodyPr/>
                <a:lstStyle/>
                <a:p>
                  <a:endParaRPr lang="en-IE"/>
                </a:p>
              </p:txBody>
            </p:sp>
            <p:sp>
              <p:nvSpPr>
                <p:cNvPr id="32989" name="Freeform 153"/>
                <p:cNvSpPr>
                  <a:spLocks/>
                </p:cNvSpPr>
                <p:nvPr/>
              </p:nvSpPr>
              <p:spPr bwMode="auto">
                <a:xfrm>
                  <a:off x="3422" y="1741"/>
                  <a:ext cx="126" cy="51"/>
                </a:xfrm>
                <a:custGeom>
                  <a:avLst/>
                  <a:gdLst>
                    <a:gd name="T0" fmla="*/ 53 w 126"/>
                    <a:gd name="T1" fmla="*/ 0 h 51"/>
                    <a:gd name="T2" fmla="*/ 126 w 126"/>
                    <a:gd name="T3" fmla="*/ 36 h 51"/>
                    <a:gd name="T4" fmla="*/ 0 w 126"/>
                    <a:gd name="T5" fmla="*/ 51 h 51"/>
                    <a:gd name="T6" fmla="*/ 4 w 126"/>
                    <a:gd name="T7" fmla="*/ 51 h 51"/>
                    <a:gd name="T8" fmla="*/ 11 w 126"/>
                    <a:gd name="T9" fmla="*/ 51 h 51"/>
                    <a:gd name="T10" fmla="*/ 25 w 126"/>
                    <a:gd name="T11" fmla="*/ 49 h 51"/>
                    <a:gd name="T12" fmla="*/ 36 w 126"/>
                    <a:gd name="T13" fmla="*/ 46 h 51"/>
                    <a:gd name="T14" fmla="*/ 41 w 126"/>
                    <a:gd name="T15" fmla="*/ 42 h 51"/>
                    <a:gd name="T16" fmla="*/ 47 w 126"/>
                    <a:gd name="T17" fmla="*/ 38 h 51"/>
                    <a:gd name="T18" fmla="*/ 53 w 126"/>
                    <a:gd name="T19" fmla="*/ 34 h 51"/>
                    <a:gd name="T20" fmla="*/ 55 w 126"/>
                    <a:gd name="T21" fmla="*/ 30 h 51"/>
                    <a:gd name="T22" fmla="*/ 57 w 126"/>
                    <a:gd name="T23" fmla="*/ 25 h 51"/>
                    <a:gd name="T24" fmla="*/ 57 w 126"/>
                    <a:gd name="T25" fmla="*/ 17 h 51"/>
                    <a:gd name="T26" fmla="*/ 57 w 126"/>
                    <a:gd name="T27" fmla="*/ 10 h 51"/>
                    <a:gd name="T28" fmla="*/ 53 w 126"/>
                    <a:gd name="T29" fmla="*/ 0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6"/>
                    <a:gd name="T46" fmla="*/ 0 h 51"/>
                    <a:gd name="T47" fmla="*/ 126 w 126"/>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6" h="51">
                      <a:moveTo>
                        <a:pt x="53" y="0"/>
                      </a:moveTo>
                      <a:lnTo>
                        <a:pt x="126" y="36"/>
                      </a:lnTo>
                      <a:lnTo>
                        <a:pt x="0" y="51"/>
                      </a:lnTo>
                      <a:lnTo>
                        <a:pt x="4" y="51"/>
                      </a:lnTo>
                      <a:lnTo>
                        <a:pt x="11" y="51"/>
                      </a:lnTo>
                      <a:lnTo>
                        <a:pt x="25" y="49"/>
                      </a:lnTo>
                      <a:lnTo>
                        <a:pt x="36" y="46"/>
                      </a:lnTo>
                      <a:lnTo>
                        <a:pt x="41" y="42"/>
                      </a:lnTo>
                      <a:lnTo>
                        <a:pt x="47" y="38"/>
                      </a:lnTo>
                      <a:lnTo>
                        <a:pt x="53" y="34"/>
                      </a:lnTo>
                      <a:lnTo>
                        <a:pt x="55" y="30"/>
                      </a:lnTo>
                      <a:lnTo>
                        <a:pt x="57" y="25"/>
                      </a:lnTo>
                      <a:lnTo>
                        <a:pt x="57" y="17"/>
                      </a:lnTo>
                      <a:lnTo>
                        <a:pt x="57" y="10"/>
                      </a:lnTo>
                      <a:lnTo>
                        <a:pt x="53" y="0"/>
                      </a:lnTo>
                    </a:path>
                  </a:pathLst>
                </a:custGeom>
                <a:noFill/>
                <a:ln w="0" cap="sq">
                  <a:solidFill>
                    <a:srgbClr val="7F7F7F"/>
                  </a:solidFill>
                  <a:prstDash val="solid"/>
                  <a:miter lim="800000"/>
                  <a:headEnd/>
                  <a:tailEnd/>
                </a:ln>
              </p:spPr>
              <p:txBody>
                <a:bodyPr/>
                <a:lstStyle/>
                <a:p>
                  <a:endParaRPr lang="en-IE"/>
                </a:p>
              </p:txBody>
            </p:sp>
            <p:sp>
              <p:nvSpPr>
                <p:cNvPr id="32990" name="Freeform 154"/>
                <p:cNvSpPr>
                  <a:spLocks/>
                </p:cNvSpPr>
                <p:nvPr/>
              </p:nvSpPr>
              <p:spPr bwMode="auto">
                <a:xfrm>
                  <a:off x="2852" y="1679"/>
                  <a:ext cx="542" cy="155"/>
                </a:xfrm>
                <a:custGeom>
                  <a:avLst/>
                  <a:gdLst>
                    <a:gd name="T0" fmla="*/ 521 w 542"/>
                    <a:gd name="T1" fmla="*/ 0 h 155"/>
                    <a:gd name="T2" fmla="*/ 525 w 542"/>
                    <a:gd name="T3" fmla="*/ 2 h 155"/>
                    <a:gd name="T4" fmla="*/ 527 w 542"/>
                    <a:gd name="T5" fmla="*/ 6 h 155"/>
                    <a:gd name="T6" fmla="*/ 531 w 542"/>
                    <a:gd name="T7" fmla="*/ 9 h 155"/>
                    <a:gd name="T8" fmla="*/ 532 w 542"/>
                    <a:gd name="T9" fmla="*/ 13 h 155"/>
                    <a:gd name="T10" fmla="*/ 534 w 542"/>
                    <a:gd name="T11" fmla="*/ 17 h 155"/>
                    <a:gd name="T12" fmla="*/ 536 w 542"/>
                    <a:gd name="T13" fmla="*/ 23 h 155"/>
                    <a:gd name="T14" fmla="*/ 538 w 542"/>
                    <a:gd name="T15" fmla="*/ 26 h 155"/>
                    <a:gd name="T16" fmla="*/ 540 w 542"/>
                    <a:gd name="T17" fmla="*/ 30 h 155"/>
                    <a:gd name="T18" fmla="*/ 542 w 542"/>
                    <a:gd name="T19" fmla="*/ 42 h 155"/>
                    <a:gd name="T20" fmla="*/ 540 w 542"/>
                    <a:gd name="T21" fmla="*/ 53 h 155"/>
                    <a:gd name="T22" fmla="*/ 536 w 542"/>
                    <a:gd name="T23" fmla="*/ 62 h 155"/>
                    <a:gd name="T24" fmla="*/ 529 w 542"/>
                    <a:gd name="T25" fmla="*/ 74 h 155"/>
                    <a:gd name="T26" fmla="*/ 521 w 542"/>
                    <a:gd name="T27" fmla="*/ 83 h 155"/>
                    <a:gd name="T28" fmla="*/ 510 w 542"/>
                    <a:gd name="T29" fmla="*/ 94 h 155"/>
                    <a:gd name="T30" fmla="*/ 497 w 542"/>
                    <a:gd name="T31" fmla="*/ 104 h 155"/>
                    <a:gd name="T32" fmla="*/ 482 w 542"/>
                    <a:gd name="T33" fmla="*/ 111 h 155"/>
                    <a:gd name="T34" fmla="*/ 463 w 542"/>
                    <a:gd name="T35" fmla="*/ 119 h 155"/>
                    <a:gd name="T36" fmla="*/ 444 w 542"/>
                    <a:gd name="T37" fmla="*/ 126 h 155"/>
                    <a:gd name="T38" fmla="*/ 423 w 542"/>
                    <a:gd name="T39" fmla="*/ 134 h 155"/>
                    <a:gd name="T40" fmla="*/ 401 w 542"/>
                    <a:gd name="T41" fmla="*/ 140 h 155"/>
                    <a:gd name="T42" fmla="*/ 378 w 542"/>
                    <a:gd name="T43" fmla="*/ 145 h 155"/>
                    <a:gd name="T44" fmla="*/ 352 w 542"/>
                    <a:gd name="T45" fmla="*/ 149 h 155"/>
                    <a:gd name="T46" fmla="*/ 325 w 542"/>
                    <a:gd name="T47" fmla="*/ 151 h 155"/>
                    <a:gd name="T48" fmla="*/ 299 w 542"/>
                    <a:gd name="T49" fmla="*/ 153 h 155"/>
                    <a:gd name="T50" fmla="*/ 271 w 542"/>
                    <a:gd name="T51" fmla="*/ 155 h 155"/>
                    <a:gd name="T52" fmla="*/ 244 w 542"/>
                    <a:gd name="T53" fmla="*/ 155 h 155"/>
                    <a:gd name="T54" fmla="*/ 218 w 542"/>
                    <a:gd name="T55" fmla="*/ 153 h 155"/>
                    <a:gd name="T56" fmla="*/ 192 w 542"/>
                    <a:gd name="T57" fmla="*/ 149 h 155"/>
                    <a:gd name="T58" fmla="*/ 167 w 542"/>
                    <a:gd name="T59" fmla="*/ 147 h 155"/>
                    <a:gd name="T60" fmla="*/ 143 w 542"/>
                    <a:gd name="T61" fmla="*/ 142 h 155"/>
                    <a:gd name="T62" fmla="*/ 120 w 542"/>
                    <a:gd name="T63" fmla="*/ 136 h 155"/>
                    <a:gd name="T64" fmla="*/ 99 w 542"/>
                    <a:gd name="T65" fmla="*/ 130 h 155"/>
                    <a:gd name="T66" fmla="*/ 81 w 542"/>
                    <a:gd name="T67" fmla="*/ 123 h 155"/>
                    <a:gd name="T68" fmla="*/ 62 w 542"/>
                    <a:gd name="T69" fmla="*/ 115 h 155"/>
                    <a:gd name="T70" fmla="*/ 47 w 542"/>
                    <a:gd name="T71" fmla="*/ 108 h 155"/>
                    <a:gd name="T72" fmla="*/ 34 w 542"/>
                    <a:gd name="T73" fmla="*/ 98 h 155"/>
                    <a:gd name="T74" fmla="*/ 20 w 542"/>
                    <a:gd name="T75" fmla="*/ 89 h 155"/>
                    <a:gd name="T76" fmla="*/ 11 w 542"/>
                    <a:gd name="T77" fmla="*/ 77 h 155"/>
                    <a:gd name="T78" fmla="*/ 5 w 542"/>
                    <a:gd name="T79" fmla="*/ 68 h 155"/>
                    <a:gd name="T80" fmla="*/ 0 w 542"/>
                    <a:gd name="T81" fmla="*/ 57 h 155"/>
                    <a:gd name="T82" fmla="*/ 521 w 542"/>
                    <a:gd name="T83" fmla="*/ 0 h 1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42"/>
                    <a:gd name="T127" fmla="*/ 0 h 155"/>
                    <a:gd name="T128" fmla="*/ 542 w 542"/>
                    <a:gd name="T129" fmla="*/ 155 h 1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42" h="155">
                      <a:moveTo>
                        <a:pt x="521" y="0"/>
                      </a:moveTo>
                      <a:lnTo>
                        <a:pt x="525" y="2"/>
                      </a:lnTo>
                      <a:lnTo>
                        <a:pt x="527" y="6"/>
                      </a:lnTo>
                      <a:lnTo>
                        <a:pt x="531" y="9"/>
                      </a:lnTo>
                      <a:lnTo>
                        <a:pt x="532" y="13"/>
                      </a:lnTo>
                      <a:lnTo>
                        <a:pt x="534" y="17"/>
                      </a:lnTo>
                      <a:lnTo>
                        <a:pt x="536" y="23"/>
                      </a:lnTo>
                      <a:lnTo>
                        <a:pt x="538" y="26"/>
                      </a:lnTo>
                      <a:lnTo>
                        <a:pt x="540" y="30"/>
                      </a:lnTo>
                      <a:lnTo>
                        <a:pt x="542" y="42"/>
                      </a:lnTo>
                      <a:lnTo>
                        <a:pt x="540" y="53"/>
                      </a:lnTo>
                      <a:lnTo>
                        <a:pt x="536" y="62"/>
                      </a:lnTo>
                      <a:lnTo>
                        <a:pt x="529" y="74"/>
                      </a:lnTo>
                      <a:lnTo>
                        <a:pt x="521" y="83"/>
                      </a:lnTo>
                      <a:lnTo>
                        <a:pt x="510" y="94"/>
                      </a:lnTo>
                      <a:lnTo>
                        <a:pt x="497" y="104"/>
                      </a:lnTo>
                      <a:lnTo>
                        <a:pt x="482" y="111"/>
                      </a:lnTo>
                      <a:lnTo>
                        <a:pt x="463" y="119"/>
                      </a:lnTo>
                      <a:lnTo>
                        <a:pt x="444" y="126"/>
                      </a:lnTo>
                      <a:lnTo>
                        <a:pt x="423" y="134"/>
                      </a:lnTo>
                      <a:lnTo>
                        <a:pt x="401" y="140"/>
                      </a:lnTo>
                      <a:lnTo>
                        <a:pt x="378" y="145"/>
                      </a:lnTo>
                      <a:lnTo>
                        <a:pt x="352" y="149"/>
                      </a:lnTo>
                      <a:lnTo>
                        <a:pt x="325" y="151"/>
                      </a:lnTo>
                      <a:lnTo>
                        <a:pt x="299" y="153"/>
                      </a:lnTo>
                      <a:lnTo>
                        <a:pt x="271" y="155"/>
                      </a:lnTo>
                      <a:lnTo>
                        <a:pt x="244" y="155"/>
                      </a:lnTo>
                      <a:lnTo>
                        <a:pt x="218" y="153"/>
                      </a:lnTo>
                      <a:lnTo>
                        <a:pt x="192" y="149"/>
                      </a:lnTo>
                      <a:lnTo>
                        <a:pt x="167" y="147"/>
                      </a:lnTo>
                      <a:lnTo>
                        <a:pt x="143" y="142"/>
                      </a:lnTo>
                      <a:lnTo>
                        <a:pt x="120" y="136"/>
                      </a:lnTo>
                      <a:lnTo>
                        <a:pt x="99" y="130"/>
                      </a:lnTo>
                      <a:lnTo>
                        <a:pt x="81" y="123"/>
                      </a:lnTo>
                      <a:lnTo>
                        <a:pt x="62" y="115"/>
                      </a:lnTo>
                      <a:lnTo>
                        <a:pt x="47" y="108"/>
                      </a:lnTo>
                      <a:lnTo>
                        <a:pt x="34" y="98"/>
                      </a:lnTo>
                      <a:lnTo>
                        <a:pt x="20" y="89"/>
                      </a:lnTo>
                      <a:lnTo>
                        <a:pt x="11" y="77"/>
                      </a:lnTo>
                      <a:lnTo>
                        <a:pt x="5" y="68"/>
                      </a:lnTo>
                      <a:lnTo>
                        <a:pt x="0" y="57"/>
                      </a:lnTo>
                      <a:lnTo>
                        <a:pt x="521" y="0"/>
                      </a:lnTo>
                      <a:close/>
                    </a:path>
                  </a:pathLst>
                </a:custGeom>
                <a:solidFill>
                  <a:srgbClr val="000000"/>
                </a:solidFill>
                <a:ln w="9525">
                  <a:noFill/>
                  <a:round/>
                  <a:headEnd/>
                  <a:tailEnd/>
                </a:ln>
              </p:spPr>
              <p:txBody>
                <a:bodyPr/>
                <a:lstStyle/>
                <a:p>
                  <a:endParaRPr lang="en-IE"/>
                </a:p>
              </p:txBody>
            </p:sp>
            <p:sp>
              <p:nvSpPr>
                <p:cNvPr id="32991" name="Freeform 155"/>
                <p:cNvSpPr>
                  <a:spLocks/>
                </p:cNvSpPr>
                <p:nvPr/>
              </p:nvSpPr>
              <p:spPr bwMode="auto">
                <a:xfrm>
                  <a:off x="2852" y="1679"/>
                  <a:ext cx="542" cy="155"/>
                </a:xfrm>
                <a:custGeom>
                  <a:avLst/>
                  <a:gdLst>
                    <a:gd name="T0" fmla="*/ 521 w 542"/>
                    <a:gd name="T1" fmla="*/ 0 h 155"/>
                    <a:gd name="T2" fmla="*/ 525 w 542"/>
                    <a:gd name="T3" fmla="*/ 2 h 155"/>
                    <a:gd name="T4" fmla="*/ 527 w 542"/>
                    <a:gd name="T5" fmla="*/ 6 h 155"/>
                    <a:gd name="T6" fmla="*/ 531 w 542"/>
                    <a:gd name="T7" fmla="*/ 9 h 155"/>
                    <a:gd name="T8" fmla="*/ 532 w 542"/>
                    <a:gd name="T9" fmla="*/ 13 h 155"/>
                    <a:gd name="T10" fmla="*/ 534 w 542"/>
                    <a:gd name="T11" fmla="*/ 17 h 155"/>
                    <a:gd name="T12" fmla="*/ 536 w 542"/>
                    <a:gd name="T13" fmla="*/ 23 h 155"/>
                    <a:gd name="T14" fmla="*/ 538 w 542"/>
                    <a:gd name="T15" fmla="*/ 26 h 155"/>
                    <a:gd name="T16" fmla="*/ 540 w 542"/>
                    <a:gd name="T17" fmla="*/ 30 h 155"/>
                    <a:gd name="T18" fmla="*/ 542 w 542"/>
                    <a:gd name="T19" fmla="*/ 42 h 155"/>
                    <a:gd name="T20" fmla="*/ 540 w 542"/>
                    <a:gd name="T21" fmla="*/ 53 h 155"/>
                    <a:gd name="T22" fmla="*/ 536 w 542"/>
                    <a:gd name="T23" fmla="*/ 62 h 155"/>
                    <a:gd name="T24" fmla="*/ 529 w 542"/>
                    <a:gd name="T25" fmla="*/ 74 h 155"/>
                    <a:gd name="T26" fmla="*/ 521 w 542"/>
                    <a:gd name="T27" fmla="*/ 83 h 155"/>
                    <a:gd name="T28" fmla="*/ 510 w 542"/>
                    <a:gd name="T29" fmla="*/ 94 h 155"/>
                    <a:gd name="T30" fmla="*/ 497 w 542"/>
                    <a:gd name="T31" fmla="*/ 104 h 155"/>
                    <a:gd name="T32" fmla="*/ 482 w 542"/>
                    <a:gd name="T33" fmla="*/ 111 h 155"/>
                    <a:gd name="T34" fmla="*/ 463 w 542"/>
                    <a:gd name="T35" fmla="*/ 119 h 155"/>
                    <a:gd name="T36" fmla="*/ 444 w 542"/>
                    <a:gd name="T37" fmla="*/ 126 h 155"/>
                    <a:gd name="T38" fmla="*/ 423 w 542"/>
                    <a:gd name="T39" fmla="*/ 134 h 155"/>
                    <a:gd name="T40" fmla="*/ 401 w 542"/>
                    <a:gd name="T41" fmla="*/ 140 h 155"/>
                    <a:gd name="T42" fmla="*/ 378 w 542"/>
                    <a:gd name="T43" fmla="*/ 145 h 155"/>
                    <a:gd name="T44" fmla="*/ 352 w 542"/>
                    <a:gd name="T45" fmla="*/ 149 h 155"/>
                    <a:gd name="T46" fmla="*/ 325 w 542"/>
                    <a:gd name="T47" fmla="*/ 151 h 155"/>
                    <a:gd name="T48" fmla="*/ 299 w 542"/>
                    <a:gd name="T49" fmla="*/ 153 h 155"/>
                    <a:gd name="T50" fmla="*/ 271 w 542"/>
                    <a:gd name="T51" fmla="*/ 155 h 155"/>
                    <a:gd name="T52" fmla="*/ 244 w 542"/>
                    <a:gd name="T53" fmla="*/ 155 h 155"/>
                    <a:gd name="T54" fmla="*/ 218 w 542"/>
                    <a:gd name="T55" fmla="*/ 153 h 155"/>
                    <a:gd name="T56" fmla="*/ 192 w 542"/>
                    <a:gd name="T57" fmla="*/ 149 h 155"/>
                    <a:gd name="T58" fmla="*/ 167 w 542"/>
                    <a:gd name="T59" fmla="*/ 147 h 155"/>
                    <a:gd name="T60" fmla="*/ 143 w 542"/>
                    <a:gd name="T61" fmla="*/ 142 h 155"/>
                    <a:gd name="T62" fmla="*/ 120 w 542"/>
                    <a:gd name="T63" fmla="*/ 136 h 155"/>
                    <a:gd name="T64" fmla="*/ 99 w 542"/>
                    <a:gd name="T65" fmla="*/ 130 h 155"/>
                    <a:gd name="T66" fmla="*/ 81 w 542"/>
                    <a:gd name="T67" fmla="*/ 123 h 155"/>
                    <a:gd name="T68" fmla="*/ 62 w 542"/>
                    <a:gd name="T69" fmla="*/ 115 h 155"/>
                    <a:gd name="T70" fmla="*/ 47 w 542"/>
                    <a:gd name="T71" fmla="*/ 108 h 155"/>
                    <a:gd name="T72" fmla="*/ 34 w 542"/>
                    <a:gd name="T73" fmla="*/ 98 h 155"/>
                    <a:gd name="T74" fmla="*/ 20 w 542"/>
                    <a:gd name="T75" fmla="*/ 89 h 155"/>
                    <a:gd name="T76" fmla="*/ 11 w 542"/>
                    <a:gd name="T77" fmla="*/ 77 h 155"/>
                    <a:gd name="T78" fmla="*/ 5 w 542"/>
                    <a:gd name="T79" fmla="*/ 68 h 155"/>
                    <a:gd name="T80" fmla="*/ 0 w 542"/>
                    <a:gd name="T81" fmla="*/ 57 h 155"/>
                    <a:gd name="T82" fmla="*/ 521 w 542"/>
                    <a:gd name="T83" fmla="*/ 0 h 1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42"/>
                    <a:gd name="T127" fmla="*/ 0 h 155"/>
                    <a:gd name="T128" fmla="*/ 542 w 542"/>
                    <a:gd name="T129" fmla="*/ 155 h 1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42" h="155">
                      <a:moveTo>
                        <a:pt x="521" y="0"/>
                      </a:moveTo>
                      <a:lnTo>
                        <a:pt x="525" y="2"/>
                      </a:lnTo>
                      <a:lnTo>
                        <a:pt x="527" y="6"/>
                      </a:lnTo>
                      <a:lnTo>
                        <a:pt x="531" y="9"/>
                      </a:lnTo>
                      <a:lnTo>
                        <a:pt x="532" y="13"/>
                      </a:lnTo>
                      <a:lnTo>
                        <a:pt x="534" y="17"/>
                      </a:lnTo>
                      <a:lnTo>
                        <a:pt x="536" y="23"/>
                      </a:lnTo>
                      <a:lnTo>
                        <a:pt x="538" y="26"/>
                      </a:lnTo>
                      <a:lnTo>
                        <a:pt x="540" y="30"/>
                      </a:lnTo>
                      <a:lnTo>
                        <a:pt x="542" y="42"/>
                      </a:lnTo>
                      <a:lnTo>
                        <a:pt x="540" y="53"/>
                      </a:lnTo>
                      <a:lnTo>
                        <a:pt x="536" y="62"/>
                      </a:lnTo>
                      <a:lnTo>
                        <a:pt x="529" y="74"/>
                      </a:lnTo>
                      <a:lnTo>
                        <a:pt x="521" y="83"/>
                      </a:lnTo>
                      <a:lnTo>
                        <a:pt x="510" y="94"/>
                      </a:lnTo>
                      <a:lnTo>
                        <a:pt x="497" y="104"/>
                      </a:lnTo>
                      <a:lnTo>
                        <a:pt x="482" y="111"/>
                      </a:lnTo>
                      <a:lnTo>
                        <a:pt x="463" y="119"/>
                      </a:lnTo>
                      <a:lnTo>
                        <a:pt x="444" y="126"/>
                      </a:lnTo>
                      <a:lnTo>
                        <a:pt x="423" y="134"/>
                      </a:lnTo>
                      <a:lnTo>
                        <a:pt x="401" y="140"/>
                      </a:lnTo>
                      <a:lnTo>
                        <a:pt x="378" y="145"/>
                      </a:lnTo>
                      <a:lnTo>
                        <a:pt x="352" y="149"/>
                      </a:lnTo>
                      <a:lnTo>
                        <a:pt x="325" y="151"/>
                      </a:lnTo>
                      <a:lnTo>
                        <a:pt x="299" y="153"/>
                      </a:lnTo>
                      <a:lnTo>
                        <a:pt x="271" y="155"/>
                      </a:lnTo>
                      <a:lnTo>
                        <a:pt x="244" y="155"/>
                      </a:lnTo>
                      <a:lnTo>
                        <a:pt x="218" y="153"/>
                      </a:lnTo>
                      <a:lnTo>
                        <a:pt x="192" y="149"/>
                      </a:lnTo>
                      <a:lnTo>
                        <a:pt x="167" y="147"/>
                      </a:lnTo>
                      <a:lnTo>
                        <a:pt x="143" y="142"/>
                      </a:lnTo>
                      <a:lnTo>
                        <a:pt x="120" y="136"/>
                      </a:lnTo>
                      <a:lnTo>
                        <a:pt x="99" y="130"/>
                      </a:lnTo>
                      <a:lnTo>
                        <a:pt x="81" y="123"/>
                      </a:lnTo>
                      <a:lnTo>
                        <a:pt x="62" y="115"/>
                      </a:lnTo>
                      <a:lnTo>
                        <a:pt x="47" y="108"/>
                      </a:lnTo>
                      <a:lnTo>
                        <a:pt x="34" y="98"/>
                      </a:lnTo>
                      <a:lnTo>
                        <a:pt x="20" y="89"/>
                      </a:lnTo>
                      <a:lnTo>
                        <a:pt x="11" y="77"/>
                      </a:lnTo>
                      <a:lnTo>
                        <a:pt x="5" y="68"/>
                      </a:lnTo>
                      <a:lnTo>
                        <a:pt x="0" y="57"/>
                      </a:lnTo>
                      <a:lnTo>
                        <a:pt x="521" y="0"/>
                      </a:lnTo>
                    </a:path>
                  </a:pathLst>
                </a:custGeom>
                <a:noFill/>
                <a:ln w="0" cap="sq">
                  <a:solidFill>
                    <a:srgbClr val="000000"/>
                  </a:solidFill>
                  <a:prstDash val="solid"/>
                  <a:miter lim="800000"/>
                  <a:headEnd/>
                  <a:tailEnd/>
                </a:ln>
              </p:spPr>
              <p:txBody>
                <a:bodyPr/>
                <a:lstStyle/>
                <a:p>
                  <a:endParaRPr lang="en-IE"/>
                </a:p>
              </p:txBody>
            </p:sp>
            <p:sp>
              <p:nvSpPr>
                <p:cNvPr id="32992" name="Freeform 156"/>
                <p:cNvSpPr>
                  <a:spLocks/>
                </p:cNvSpPr>
                <p:nvPr/>
              </p:nvSpPr>
              <p:spPr bwMode="auto">
                <a:xfrm>
                  <a:off x="2865" y="1677"/>
                  <a:ext cx="516" cy="151"/>
                </a:xfrm>
                <a:custGeom>
                  <a:avLst/>
                  <a:gdLst>
                    <a:gd name="T0" fmla="*/ 0 w 516"/>
                    <a:gd name="T1" fmla="*/ 57 h 151"/>
                    <a:gd name="T2" fmla="*/ 4 w 516"/>
                    <a:gd name="T3" fmla="*/ 68 h 151"/>
                    <a:gd name="T4" fmla="*/ 11 w 516"/>
                    <a:gd name="T5" fmla="*/ 79 h 151"/>
                    <a:gd name="T6" fmla="*/ 21 w 516"/>
                    <a:gd name="T7" fmla="*/ 89 h 151"/>
                    <a:gd name="T8" fmla="*/ 30 w 516"/>
                    <a:gd name="T9" fmla="*/ 98 h 151"/>
                    <a:gd name="T10" fmla="*/ 43 w 516"/>
                    <a:gd name="T11" fmla="*/ 106 h 151"/>
                    <a:gd name="T12" fmla="*/ 58 w 516"/>
                    <a:gd name="T13" fmla="*/ 115 h 151"/>
                    <a:gd name="T14" fmla="*/ 75 w 516"/>
                    <a:gd name="T15" fmla="*/ 123 h 151"/>
                    <a:gd name="T16" fmla="*/ 94 w 516"/>
                    <a:gd name="T17" fmla="*/ 128 h 151"/>
                    <a:gd name="T18" fmla="*/ 115 w 516"/>
                    <a:gd name="T19" fmla="*/ 134 h 151"/>
                    <a:gd name="T20" fmla="*/ 135 w 516"/>
                    <a:gd name="T21" fmla="*/ 140 h 151"/>
                    <a:gd name="T22" fmla="*/ 158 w 516"/>
                    <a:gd name="T23" fmla="*/ 144 h 151"/>
                    <a:gd name="T24" fmla="*/ 182 w 516"/>
                    <a:gd name="T25" fmla="*/ 147 h 151"/>
                    <a:gd name="T26" fmla="*/ 207 w 516"/>
                    <a:gd name="T27" fmla="*/ 149 h 151"/>
                    <a:gd name="T28" fmla="*/ 231 w 516"/>
                    <a:gd name="T29" fmla="*/ 151 h 151"/>
                    <a:gd name="T30" fmla="*/ 258 w 516"/>
                    <a:gd name="T31" fmla="*/ 151 h 151"/>
                    <a:gd name="T32" fmla="*/ 284 w 516"/>
                    <a:gd name="T33" fmla="*/ 151 h 151"/>
                    <a:gd name="T34" fmla="*/ 310 w 516"/>
                    <a:gd name="T35" fmla="*/ 149 h 151"/>
                    <a:gd name="T36" fmla="*/ 335 w 516"/>
                    <a:gd name="T37" fmla="*/ 145 h 151"/>
                    <a:gd name="T38" fmla="*/ 359 w 516"/>
                    <a:gd name="T39" fmla="*/ 142 h 151"/>
                    <a:gd name="T40" fmla="*/ 382 w 516"/>
                    <a:gd name="T41" fmla="*/ 138 h 151"/>
                    <a:gd name="T42" fmla="*/ 403 w 516"/>
                    <a:gd name="T43" fmla="*/ 132 h 151"/>
                    <a:gd name="T44" fmla="*/ 423 w 516"/>
                    <a:gd name="T45" fmla="*/ 125 h 151"/>
                    <a:gd name="T46" fmla="*/ 442 w 516"/>
                    <a:gd name="T47" fmla="*/ 119 h 151"/>
                    <a:gd name="T48" fmla="*/ 457 w 516"/>
                    <a:gd name="T49" fmla="*/ 111 h 151"/>
                    <a:gd name="T50" fmla="*/ 472 w 516"/>
                    <a:gd name="T51" fmla="*/ 102 h 151"/>
                    <a:gd name="T52" fmla="*/ 486 w 516"/>
                    <a:gd name="T53" fmla="*/ 93 h 151"/>
                    <a:gd name="T54" fmla="*/ 497 w 516"/>
                    <a:gd name="T55" fmla="*/ 83 h 151"/>
                    <a:gd name="T56" fmla="*/ 504 w 516"/>
                    <a:gd name="T57" fmla="*/ 74 h 151"/>
                    <a:gd name="T58" fmla="*/ 510 w 516"/>
                    <a:gd name="T59" fmla="*/ 64 h 151"/>
                    <a:gd name="T60" fmla="*/ 514 w 516"/>
                    <a:gd name="T61" fmla="*/ 53 h 151"/>
                    <a:gd name="T62" fmla="*/ 516 w 516"/>
                    <a:gd name="T63" fmla="*/ 44 h 151"/>
                    <a:gd name="T64" fmla="*/ 514 w 516"/>
                    <a:gd name="T65" fmla="*/ 32 h 151"/>
                    <a:gd name="T66" fmla="*/ 512 w 516"/>
                    <a:gd name="T67" fmla="*/ 28 h 151"/>
                    <a:gd name="T68" fmla="*/ 512 w 516"/>
                    <a:gd name="T69" fmla="*/ 25 h 151"/>
                    <a:gd name="T70" fmla="*/ 508 w 516"/>
                    <a:gd name="T71" fmla="*/ 19 h 151"/>
                    <a:gd name="T72" fmla="*/ 506 w 516"/>
                    <a:gd name="T73" fmla="*/ 15 h 151"/>
                    <a:gd name="T74" fmla="*/ 504 w 516"/>
                    <a:gd name="T75" fmla="*/ 11 h 151"/>
                    <a:gd name="T76" fmla="*/ 501 w 516"/>
                    <a:gd name="T77" fmla="*/ 8 h 151"/>
                    <a:gd name="T78" fmla="*/ 497 w 516"/>
                    <a:gd name="T79" fmla="*/ 4 h 151"/>
                    <a:gd name="T80" fmla="*/ 493 w 516"/>
                    <a:gd name="T81" fmla="*/ 0 h 151"/>
                    <a:gd name="T82" fmla="*/ 0 w 516"/>
                    <a:gd name="T83" fmla="*/ 57 h 15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6"/>
                    <a:gd name="T127" fmla="*/ 0 h 151"/>
                    <a:gd name="T128" fmla="*/ 516 w 516"/>
                    <a:gd name="T129" fmla="*/ 151 h 15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6" h="151">
                      <a:moveTo>
                        <a:pt x="0" y="57"/>
                      </a:moveTo>
                      <a:lnTo>
                        <a:pt x="4" y="68"/>
                      </a:lnTo>
                      <a:lnTo>
                        <a:pt x="11" y="79"/>
                      </a:lnTo>
                      <a:lnTo>
                        <a:pt x="21" y="89"/>
                      </a:lnTo>
                      <a:lnTo>
                        <a:pt x="30" y="98"/>
                      </a:lnTo>
                      <a:lnTo>
                        <a:pt x="43" y="106"/>
                      </a:lnTo>
                      <a:lnTo>
                        <a:pt x="58" y="115"/>
                      </a:lnTo>
                      <a:lnTo>
                        <a:pt x="75" y="123"/>
                      </a:lnTo>
                      <a:lnTo>
                        <a:pt x="94" y="128"/>
                      </a:lnTo>
                      <a:lnTo>
                        <a:pt x="115" y="134"/>
                      </a:lnTo>
                      <a:lnTo>
                        <a:pt x="135" y="140"/>
                      </a:lnTo>
                      <a:lnTo>
                        <a:pt x="158" y="144"/>
                      </a:lnTo>
                      <a:lnTo>
                        <a:pt x="182" y="147"/>
                      </a:lnTo>
                      <a:lnTo>
                        <a:pt x="207" y="149"/>
                      </a:lnTo>
                      <a:lnTo>
                        <a:pt x="231" y="151"/>
                      </a:lnTo>
                      <a:lnTo>
                        <a:pt x="258" y="151"/>
                      </a:lnTo>
                      <a:lnTo>
                        <a:pt x="284" y="151"/>
                      </a:lnTo>
                      <a:lnTo>
                        <a:pt x="310" y="149"/>
                      </a:lnTo>
                      <a:lnTo>
                        <a:pt x="335" y="145"/>
                      </a:lnTo>
                      <a:lnTo>
                        <a:pt x="359" y="142"/>
                      </a:lnTo>
                      <a:lnTo>
                        <a:pt x="382" y="138"/>
                      </a:lnTo>
                      <a:lnTo>
                        <a:pt x="403" y="132"/>
                      </a:lnTo>
                      <a:lnTo>
                        <a:pt x="423" y="125"/>
                      </a:lnTo>
                      <a:lnTo>
                        <a:pt x="442" y="119"/>
                      </a:lnTo>
                      <a:lnTo>
                        <a:pt x="457" y="111"/>
                      </a:lnTo>
                      <a:lnTo>
                        <a:pt x="472" y="102"/>
                      </a:lnTo>
                      <a:lnTo>
                        <a:pt x="486" y="93"/>
                      </a:lnTo>
                      <a:lnTo>
                        <a:pt x="497" y="83"/>
                      </a:lnTo>
                      <a:lnTo>
                        <a:pt x="504" y="74"/>
                      </a:lnTo>
                      <a:lnTo>
                        <a:pt x="510" y="64"/>
                      </a:lnTo>
                      <a:lnTo>
                        <a:pt x="514" y="53"/>
                      </a:lnTo>
                      <a:lnTo>
                        <a:pt x="516" y="44"/>
                      </a:lnTo>
                      <a:lnTo>
                        <a:pt x="514" y="32"/>
                      </a:lnTo>
                      <a:lnTo>
                        <a:pt x="512" y="28"/>
                      </a:lnTo>
                      <a:lnTo>
                        <a:pt x="512" y="25"/>
                      </a:lnTo>
                      <a:lnTo>
                        <a:pt x="508" y="19"/>
                      </a:lnTo>
                      <a:lnTo>
                        <a:pt x="506" y="15"/>
                      </a:lnTo>
                      <a:lnTo>
                        <a:pt x="504" y="11"/>
                      </a:lnTo>
                      <a:lnTo>
                        <a:pt x="501" y="8"/>
                      </a:lnTo>
                      <a:lnTo>
                        <a:pt x="497" y="4"/>
                      </a:lnTo>
                      <a:lnTo>
                        <a:pt x="493" y="0"/>
                      </a:lnTo>
                      <a:lnTo>
                        <a:pt x="0" y="57"/>
                      </a:lnTo>
                      <a:close/>
                    </a:path>
                  </a:pathLst>
                </a:custGeom>
                <a:solidFill>
                  <a:srgbClr val="3ABABA"/>
                </a:solidFill>
                <a:ln w="9525">
                  <a:noFill/>
                  <a:round/>
                  <a:headEnd/>
                  <a:tailEnd/>
                </a:ln>
              </p:spPr>
              <p:txBody>
                <a:bodyPr/>
                <a:lstStyle/>
                <a:p>
                  <a:endParaRPr lang="en-IE"/>
                </a:p>
              </p:txBody>
            </p:sp>
            <p:sp>
              <p:nvSpPr>
                <p:cNvPr id="32993" name="Freeform 157"/>
                <p:cNvSpPr>
                  <a:spLocks/>
                </p:cNvSpPr>
                <p:nvPr/>
              </p:nvSpPr>
              <p:spPr bwMode="auto">
                <a:xfrm>
                  <a:off x="2865" y="1677"/>
                  <a:ext cx="516" cy="151"/>
                </a:xfrm>
                <a:custGeom>
                  <a:avLst/>
                  <a:gdLst>
                    <a:gd name="T0" fmla="*/ 0 w 516"/>
                    <a:gd name="T1" fmla="*/ 57 h 151"/>
                    <a:gd name="T2" fmla="*/ 4 w 516"/>
                    <a:gd name="T3" fmla="*/ 68 h 151"/>
                    <a:gd name="T4" fmla="*/ 11 w 516"/>
                    <a:gd name="T5" fmla="*/ 79 h 151"/>
                    <a:gd name="T6" fmla="*/ 21 w 516"/>
                    <a:gd name="T7" fmla="*/ 89 h 151"/>
                    <a:gd name="T8" fmla="*/ 30 w 516"/>
                    <a:gd name="T9" fmla="*/ 98 h 151"/>
                    <a:gd name="T10" fmla="*/ 43 w 516"/>
                    <a:gd name="T11" fmla="*/ 106 h 151"/>
                    <a:gd name="T12" fmla="*/ 58 w 516"/>
                    <a:gd name="T13" fmla="*/ 115 h 151"/>
                    <a:gd name="T14" fmla="*/ 75 w 516"/>
                    <a:gd name="T15" fmla="*/ 123 h 151"/>
                    <a:gd name="T16" fmla="*/ 94 w 516"/>
                    <a:gd name="T17" fmla="*/ 128 h 151"/>
                    <a:gd name="T18" fmla="*/ 115 w 516"/>
                    <a:gd name="T19" fmla="*/ 134 h 151"/>
                    <a:gd name="T20" fmla="*/ 135 w 516"/>
                    <a:gd name="T21" fmla="*/ 140 h 151"/>
                    <a:gd name="T22" fmla="*/ 158 w 516"/>
                    <a:gd name="T23" fmla="*/ 144 h 151"/>
                    <a:gd name="T24" fmla="*/ 182 w 516"/>
                    <a:gd name="T25" fmla="*/ 147 h 151"/>
                    <a:gd name="T26" fmla="*/ 207 w 516"/>
                    <a:gd name="T27" fmla="*/ 149 h 151"/>
                    <a:gd name="T28" fmla="*/ 231 w 516"/>
                    <a:gd name="T29" fmla="*/ 151 h 151"/>
                    <a:gd name="T30" fmla="*/ 258 w 516"/>
                    <a:gd name="T31" fmla="*/ 151 h 151"/>
                    <a:gd name="T32" fmla="*/ 284 w 516"/>
                    <a:gd name="T33" fmla="*/ 151 h 151"/>
                    <a:gd name="T34" fmla="*/ 310 w 516"/>
                    <a:gd name="T35" fmla="*/ 149 h 151"/>
                    <a:gd name="T36" fmla="*/ 335 w 516"/>
                    <a:gd name="T37" fmla="*/ 145 h 151"/>
                    <a:gd name="T38" fmla="*/ 359 w 516"/>
                    <a:gd name="T39" fmla="*/ 142 h 151"/>
                    <a:gd name="T40" fmla="*/ 382 w 516"/>
                    <a:gd name="T41" fmla="*/ 138 h 151"/>
                    <a:gd name="T42" fmla="*/ 403 w 516"/>
                    <a:gd name="T43" fmla="*/ 132 h 151"/>
                    <a:gd name="T44" fmla="*/ 423 w 516"/>
                    <a:gd name="T45" fmla="*/ 125 h 151"/>
                    <a:gd name="T46" fmla="*/ 442 w 516"/>
                    <a:gd name="T47" fmla="*/ 119 h 151"/>
                    <a:gd name="T48" fmla="*/ 457 w 516"/>
                    <a:gd name="T49" fmla="*/ 111 h 151"/>
                    <a:gd name="T50" fmla="*/ 472 w 516"/>
                    <a:gd name="T51" fmla="*/ 102 h 151"/>
                    <a:gd name="T52" fmla="*/ 486 w 516"/>
                    <a:gd name="T53" fmla="*/ 93 h 151"/>
                    <a:gd name="T54" fmla="*/ 497 w 516"/>
                    <a:gd name="T55" fmla="*/ 83 h 151"/>
                    <a:gd name="T56" fmla="*/ 504 w 516"/>
                    <a:gd name="T57" fmla="*/ 74 h 151"/>
                    <a:gd name="T58" fmla="*/ 510 w 516"/>
                    <a:gd name="T59" fmla="*/ 64 h 151"/>
                    <a:gd name="T60" fmla="*/ 514 w 516"/>
                    <a:gd name="T61" fmla="*/ 53 h 151"/>
                    <a:gd name="T62" fmla="*/ 516 w 516"/>
                    <a:gd name="T63" fmla="*/ 44 h 151"/>
                    <a:gd name="T64" fmla="*/ 514 w 516"/>
                    <a:gd name="T65" fmla="*/ 32 h 151"/>
                    <a:gd name="T66" fmla="*/ 512 w 516"/>
                    <a:gd name="T67" fmla="*/ 28 h 151"/>
                    <a:gd name="T68" fmla="*/ 512 w 516"/>
                    <a:gd name="T69" fmla="*/ 25 h 151"/>
                    <a:gd name="T70" fmla="*/ 508 w 516"/>
                    <a:gd name="T71" fmla="*/ 19 h 151"/>
                    <a:gd name="T72" fmla="*/ 506 w 516"/>
                    <a:gd name="T73" fmla="*/ 15 h 151"/>
                    <a:gd name="T74" fmla="*/ 504 w 516"/>
                    <a:gd name="T75" fmla="*/ 11 h 151"/>
                    <a:gd name="T76" fmla="*/ 501 w 516"/>
                    <a:gd name="T77" fmla="*/ 8 h 151"/>
                    <a:gd name="T78" fmla="*/ 497 w 516"/>
                    <a:gd name="T79" fmla="*/ 4 h 151"/>
                    <a:gd name="T80" fmla="*/ 493 w 516"/>
                    <a:gd name="T81" fmla="*/ 0 h 1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16"/>
                    <a:gd name="T124" fmla="*/ 0 h 151"/>
                    <a:gd name="T125" fmla="*/ 516 w 516"/>
                    <a:gd name="T126" fmla="*/ 151 h 1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16" h="151">
                      <a:moveTo>
                        <a:pt x="0" y="57"/>
                      </a:moveTo>
                      <a:lnTo>
                        <a:pt x="4" y="68"/>
                      </a:lnTo>
                      <a:lnTo>
                        <a:pt x="11" y="79"/>
                      </a:lnTo>
                      <a:lnTo>
                        <a:pt x="21" y="89"/>
                      </a:lnTo>
                      <a:lnTo>
                        <a:pt x="30" y="98"/>
                      </a:lnTo>
                      <a:lnTo>
                        <a:pt x="43" y="106"/>
                      </a:lnTo>
                      <a:lnTo>
                        <a:pt x="58" y="115"/>
                      </a:lnTo>
                      <a:lnTo>
                        <a:pt x="75" y="123"/>
                      </a:lnTo>
                      <a:lnTo>
                        <a:pt x="94" y="128"/>
                      </a:lnTo>
                      <a:lnTo>
                        <a:pt x="115" y="134"/>
                      </a:lnTo>
                      <a:lnTo>
                        <a:pt x="135" y="140"/>
                      </a:lnTo>
                      <a:lnTo>
                        <a:pt x="158" y="144"/>
                      </a:lnTo>
                      <a:lnTo>
                        <a:pt x="182" y="147"/>
                      </a:lnTo>
                      <a:lnTo>
                        <a:pt x="207" y="149"/>
                      </a:lnTo>
                      <a:lnTo>
                        <a:pt x="231" y="151"/>
                      </a:lnTo>
                      <a:lnTo>
                        <a:pt x="258" y="151"/>
                      </a:lnTo>
                      <a:lnTo>
                        <a:pt x="284" y="151"/>
                      </a:lnTo>
                      <a:lnTo>
                        <a:pt x="310" y="149"/>
                      </a:lnTo>
                      <a:lnTo>
                        <a:pt x="335" y="145"/>
                      </a:lnTo>
                      <a:lnTo>
                        <a:pt x="359" y="142"/>
                      </a:lnTo>
                      <a:lnTo>
                        <a:pt x="382" y="138"/>
                      </a:lnTo>
                      <a:lnTo>
                        <a:pt x="403" y="132"/>
                      </a:lnTo>
                      <a:lnTo>
                        <a:pt x="423" y="125"/>
                      </a:lnTo>
                      <a:lnTo>
                        <a:pt x="442" y="119"/>
                      </a:lnTo>
                      <a:lnTo>
                        <a:pt x="457" y="111"/>
                      </a:lnTo>
                      <a:lnTo>
                        <a:pt x="472" y="102"/>
                      </a:lnTo>
                      <a:lnTo>
                        <a:pt x="486" y="93"/>
                      </a:lnTo>
                      <a:lnTo>
                        <a:pt x="497" y="83"/>
                      </a:lnTo>
                      <a:lnTo>
                        <a:pt x="504" y="74"/>
                      </a:lnTo>
                      <a:lnTo>
                        <a:pt x="510" y="64"/>
                      </a:lnTo>
                      <a:lnTo>
                        <a:pt x="514" y="53"/>
                      </a:lnTo>
                      <a:lnTo>
                        <a:pt x="516" y="44"/>
                      </a:lnTo>
                      <a:lnTo>
                        <a:pt x="514" y="32"/>
                      </a:lnTo>
                      <a:lnTo>
                        <a:pt x="512" y="28"/>
                      </a:lnTo>
                      <a:lnTo>
                        <a:pt x="512" y="25"/>
                      </a:lnTo>
                      <a:lnTo>
                        <a:pt x="508" y="19"/>
                      </a:lnTo>
                      <a:lnTo>
                        <a:pt x="506" y="15"/>
                      </a:lnTo>
                      <a:lnTo>
                        <a:pt x="504" y="11"/>
                      </a:lnTo>
                      <a:lnTo>
                        <a:pt x="501" y="8"/>
                      </a:lnTo>
                      <a:lnTo>
                        <a:pt x="497" y="4"/>
                      </a:lnTo>
                      <a:lnTo>
                        <a:pt x="493" y="0"/>
                      </a:lnTo>
                    </a:path>
                  </a:pathLst>
                </a:custGeom>
                <a:noFill/>
                <a:ln w="0" cap="sq">
                  <a:solidFill>
                    <a:srgbClr val="3ABABA"/>
                  </a:solidFill>
                  <a:prstDash val="solid"/>
                  <a:miter lim="800000"/>
                  <a:headEnd/>
                  <a:tailEnd/>
                </a:ln>
              </p:spPr>
              <p:txBody>
                <a:bodyPr/>
                <a:lstStyle/>
                <a:p>
                  <a:endParaRPr lang="en-IE"/>
                </a:p>
              </p:txBody>
            </p:sp>
            <p:sp>
              <p:nvSpPr>
                <p:cNvPr id="32994" name="Freeform 158"/>
                <p:cNvSpPr>
                  <a:spLocks/>
                </p:cNvSpPr>
                <p:nvPr/>
              </p:nvSpPr>
              <p:spPr bwMode="auto">
                <a:xfrm>
                  <a:off x="2872" y="1681"/>
                  <a:ext cx="495" cy="141"/>
                </a:xfrm>
                <a:custGeom>
                  <a:avLst/>
                  <a:gdLst>
                    <a:gd name="T0" fmla="*/ 477 w 495"/>
                    <a:gd name="T1" fmla="*/ 0 h 141"/>
                    <a:gd name="T2" fmla="*/ 479 w 495"/>
                    <a:gd name="T3" fmla="*/ 4 h 141"/>
                    <a:gd name="T4" fmla="*/ 482 w 495"/>
                    <a:gd name="T5" fmla="*/ 7 h 141"/>
                    <a:gd name="T6" fmla="*/ 484 w 495"/>
                    <a:gd name="T7" fmla="*/ 11 h 141"/>
                    <a:gd name="T8" fmla="*/ 488 w 495"/>
                    <a:gd name="T9" fmla="*/ 13 h 141"/>
                    <a:gd name="T10" fmla="*/ 490 w 495"/>
                    <a:gd name="T11" fmla="*/ 17 h 141"/>
                    <a:gd name="T12" fmla="*/ 492 w 495"/>
                    <a:gd name="T13" fmla="*/ 21 h 141"/>
                    <a:gd name="T14" fmla="*/ 494 w 495"/>
                    <a:gd name="T15" fmla="*/ 24 h 141"/>
                    <a:gd name="T16" fmla="*/ 494 w 495"/>
                    <a:gd name="T17" fmla="*/ 28 h 141"/>
                    <a:gd name="T18" fmla="*/ 495 w 495"/>
                    <a:gd name="T19" fmla="*/ 40 h 141"/>
                    <a:gd name="T20" fmla="*/ 494 w 495"/>
                    <a:gd name="T21" fmla="*/ 49 h 141"/>
                    <a:gd name="T22" fmla="*/ 490 w 495"/>
                    <a:gd name="T23" fmla="*/ 58 h 141"/>
                    <a:gd name="T24" fmla="*/ 484 w 495"/>
                    <a:gd name="T25" fmla="*/ 70 h 141"/>
                    <a:gd name="T26" fmla="*/ 477 w 495"/>
                    <a:gd name="T27" fmla="*/ 77 h 141"/>
                    <a:gd name="T28" fmla="*/ 467 w 495"/>
                    <a:gd name="T29" fmla="*/ 87 h 141"/>
                    <a:gd name="T30" fmla="*/ 454 w 495"/>
                    <a:gd name="T31" fmla="*/ 96 h 141"/>
                    <a:gd name="T32" fmla="*/ 441 w 495"/>
                    <a:gd name="T33" fmla="*/ 104 h 141"/>
                    <a:gd name="T34" fmla="*/ 426 w 495"/>
                    <a:gd name="T35" fmla="*/ 111 h 141"/>
                    <a:gd name="T36" fmla="*/ 409 w 495"/>
                    <a:gd name="T37" fmla="*/ 117 h 141"/>
                    <a:gd name="T38" fmla="*/ 390 w 495"/>
                    <a:gd name="T39" fmla="*/ 123 h 141"/>
                    <a:gd name="T40" fmla="*/ 369 w 495"/>
                    <a:gd name="T41" fmla="*/ 128 h 141"/>
                    <a:gd name="T42" fmla="*/ 347 w 495"/>
                    <a:gd name="T43" fmla="*/ 134 h 141"/>
                    <a:gd name="T44" fmla="*/ 324 w 495"/>
                    <a:gd name="T45" fmla="*/ 138 h 141"/>
                    <a:gd name="T46" fmla="*/ 302 w 495"/>
                    <a:gd name="T47" fmla="*/ 140 h 141"/>
                    <a:gd name="T48" fmla="*/ 275 w 495"/>
                    <a:gd name="T49" fmla="*/ 141 h 141"/>
                    <a:gd name="T50" fmla="*/ 251 w 495"/>
                    <a:gd name="T51" fmla="*/ 141 h 141"/>
                    <a:gd name="T52" fmla="*/ 226 w 495"/>
                    <a:gd name="T53" fmla="*/ 141 h 141"/>
                    <a:gd name="T54" fmla="*/ 202 w 495"/>
                    <a:gd name="T55" fmla="*/ 140 h 141"/>
                    <a:gd name="T56" fmla="*/ 177 w 495"/>
                    <a:gd name="T57" fmla="*/ 138 h 141"/>
                    <a:gd name="T58" fmla="*/ 155 w 495"/>
                    <a:gd name="T59" fmla="*/ 134 h 141"/>
                    <a:gd name="T60" fmla="*/ 132 w 495"/>
                    <a:gd name="T61" fmla="*/ 130 h 141"/>
                    <a:gd name="T62" fmla="*/ 111 w 495"/>
                    <a:gd name="T63" fmla="*/ 126 h 141"/>
                    <a:gd name="T64" fmla="*/ 93 w 495"/>
                    <a:gd name="T65" fmla="*/ 119 h 141"/>
                    <a:gd name="T66" fmla="*/ 74 w 495"/>
                    <a:gd name="T67" fmla="*/ 113 h 141"/>
                    <a:gd name="T68" fmla="*/ 57 w 495"/>
                    <a:gd name="T69" fmla="*/ 106 h 141"/>
                    <a:gd name="T70" fmla="*/ 44 w 495"/>
                    <a:gd name="T71" fmla="*/ 98 h 141"/>
                    <a:gd name="T72" fmla="*/ 30 w 495"/>
                    <a:gd name="T73" fmla="*/ 90 h 141"/>
                    <a:gd name="T74" fmla="*/ 19 w 495"/>
                    <a:gd name="T75" fmla="*/ 81 h 141"/>
                    <a:gd name="T76" fmla="*/ 10 w 495"/>
                    <a:gd name="T77" fmla="*/ 72 h 141"/>
                    <a:gd name="T78" fmla="*/ 4 w 495"/>
                    <a:gd name="T79" fmla="*/ 62 h 141"/>
                    <a:gd name="T80" fmla="*/ 0 w 495"/>
                    <a:gd name="T81" fmla="*/ 51 h 141"/>
                    <a:gd name="T82" fmla="*/ 477 w 495"/>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5"/>
                    <a:gd name="T127" fmla="*/ 0 h 141"/>
                    <a:gd name="T128" fmla="*/ 495 w 495"/>
                    <a:gd name="T129" fmla="*/ 141 h 1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5" h="141">
                      <a:moveTo>
                        <a:pt x="477" y="0"/>
                      </a:moveTo>
                      <a:lnTo>
                        <a:pt x="479" y="4"/>
                      </a:lnTo>
                      <a:lnTo>
                        <a:pt x="482" y="7"/>
                      </a:lnTo>
                      <a:lnTo>
                        <a:pt x="484" y="11"/>
                      </a:lnTo>
                      <a:lnTo>
                        <a:pt x="488" y="13"/>
                      </a:lnTo>
                      <a:lnTo>
                        <a:pt x="490" y="17"/>
                      </a:lnTo>
                      <a:lnTo>
                        <a:pt x="492" y="21"/>
                      </a:lnTo>
                      <a:lnTo>
                        <a:pt x="494" y="24"/>
                      </a:lnTo>
                      <a:lnTo>
                        <a:pt x="494" y="28"/>
                      </a:lnTo>
                      <a:lnTo>
                        <a:pt x="495" y="40"/>
                      </a:lnTo>
                      <a:lnTo>
                        <a:pt x="494" y="49"/>
                      </a:lnTo>
                      <a:lnTo>
                        <a:pt x="490" y="58"/>
                      </a:lnTo>
                      <a:lnTo>
                        <a:pt x="484" y="70"/>
                      </a:lnTo>
                      <a:lnTo>
                        <a:pt x="477" y="77"/>
                      </a:lnTo>
                      <a:lnTo>
                        <a:pt x="467" y="87"/>
                      </a:lnTo>
                      <a:lnTo>
                        <a:pt x="454" y="96"/>
                      </a:lnTo>
                      <a:lnTo>
                        <a:pt x="441" y="104"/>
                      </a:lnTo>
                      <a:lnTo>
                        <a:pt x="426" y="111"/>
                      </a:lnTo>
                      <a:lnTo>
                        <a:pt x="409" y="117"/>
                      </a:lnTo>
                      <a:lnTo>
                        <a:pt x="390" y="123"/>
                      </a:lnTo>
                      <a:lnTo>
                        <a:pt x="369" y="128"/>
                      </a:lnTo>
                      <a:lnTo>
                        <a:pt x="347" y="134"/>
                      </a:lnTo>
                      <a:lnTo>
                        <a:pt x="324" y="138"/>
                      </a:lnTo>
                      <a:lnTo>
                        <a:pt x="302" y="140"/>
                      </a:lnTo>
                      <a:lnTo>
                        <a:pt x="275" y="141"/>
                      </a:lnTo>
                      <a:lnTo>
                        <a:pt x="251" y="141"/>
                      </a:lnTo>
                      <a:lnTo>
                        <a:pt x="226" y="141"/>
                      </a:lnTo>
                      <a:lnTo>
                        <a:pt x="202" y="140"/>
                      </a:lnTo>
                      <a:lnTo>
                        <a:pt x="177" y="138"/>
                      </a:lnTo>
                      <a:lnTo>
                        <a:pt x="155" y="134"/>
                      </a:lnTo>
                      <a:lnTo>
                        <a:pt x="132" y="130"/>
                      </a:lnTo>
                      <a:lnTo>
                        <a:pt x="111" y="126"/>
                      </a:lnTo>
                      <a:lnTo>
                        <a:pt x="93" y="119"/>
                      </a:lnTo>
                      <a:lnTo>
                        <a:pt x="74" y="113"/>
                      </a:lnTo>
                      <a:lnTo>
                        <a:pt x="57" y="106"/>
                      </a:lnTo>
                      <a:lnTo>
                        <a:pt x="44" y="98"/>
                      </a:lnTo>
                      <a:lnTo>
                        <a:pt x="30" y="90"/>
                      </a:lnTo>
                      <a:lnTo>
                        <a:pt x="19" y="81"/>
                      </a:lnTo>
                      <a:lnTo>
                        <a:pt x="10" y="72"/>
                      </a:lnTo>
                      <a:lnTo>
                        <a:pt x="4" y="62"/>
                      </a:lnTo>
                      <a:lnTo>
                        <a:pt x="0" y="51"/>
                      </a:lnTo>
                      <a:lnTo>
                        <a:pt x="477" y="0"/>
                      </a:lnTo>
                      <a:close/>
                    </a:path>
                  </a:pathLst>
                </a:custGeom>
                <a:solidFill>
                  <a:srgbClr val="1C9C9C"/>
                </a:solidFill>
                <a:ln w="9525">
                  <a:noFill/>
                  <a:round/>
                  <a:headEnd/>
                  <a:tailEnd/>
                </a:ln>
              </p:spPr>
              <p:txBody>
                <a:bodyPr/>
                <a:lstStyle/>
                <a:p>
                  <a:endParaRPr lang="en-IE"/>
                </a:p>
              </p:txBody>
            </p:sp>
            <p:sp>
              <p:nvSpPr>
                <p:cNvPr id="32995" name="Freeform 159"/>
                <p:cNvSpPr>
                  <a:spLocks/>
                </p:cNvSpPr>
                <p:nvPr/>
              </p:nvSpPr>
              <p:spPr bwMode="auto">
                <a:xfrm>
                  <a:off x="2872" y="1681"/>
                  <a:ext cx="495" cy="141"/>
                </a:xfrm>
                <a:custGeom>
                  <a:avLst/>
                  <a:gdLst>
                    <a:gd name="T0" fmla="*/ 477 w 495"/>
                    <a:gd name="T1" fmla="*/ 0 h 141"/>
                    <a:gd name="T2" fmla="*/ 479 w 495"/>
                    <a:gd name="T3" fmla="*/ 4 h 141"/>
                    <a:gd name="T4" fmla="*/ 482 w 495"/>
                    <a:gd name="T5" fmla="*/ 7 h 141"/>
                    <a:gd name="T6" fmla="*/ 484 w 495"/>
                    <a:gd name="T7" fmla="*/ 11 h 141"/>
                    <a:gd name="T8" fmla="*/ 488 w 495"/>
                    <a:gd name="T9" fmla="*/ 13 h 141"/>
                    <a:gd name="T10" fmla="*/ 490 w 495"/>
                    <a:gd name="T11" fmla="*/ 17 h 141"/>
                    <a:gd name="T12" fmla="*/ 492 w 495"/>
                    <a:gd name="T13" fmla="*/ 21 h 141"/>
                    <a:gd name="T14" fmla="*/ 494 w 495"/>
                    <a:gd name="T15" fmla="*/ 24 h 141"/>
                    <a:gd name="T16" fmla="*/ 494 w 495"/>
                    <a:gd name="T17" fmla="*/ 28 h 141"/>
                    <a:gd name="T18" fmla="*/ 495 w 495"/>
                    <a:gd name="T19" fmla="*/ 40 h 141"/>
                    <a:gd name="T20" fmla="*/ 494 w 495"/>
                    <a:gd name="T21" fmla="*/ 49 h 141"/>
                    <a:gd name="T22" fmla="*/ 490 w 495"/>
                    <a:gd name="T23" fmla="*/ 58 h 141"/>
                    <a:gd name="T24" fmla="*/ 484 w 495"/>
                    <a:gd name="T25" fmla="*/ 70 h 141"/>
                    <a:gd name="T26" fmla="*/ 477 w 495"/>
                    <a:gd name="T27" fmla="*/ 77 h 141"/>
                    <a:gd name="T28" fmla="*/ 467 w 495"/>
                    <a:gd name="T29" fmla="*/ 87 h 141"/>
                    <a:gd name="T30" fmla="*/ 454 w 495"/>
                    <a:gd name="T31" fmla="*/ 96 h 141"/>
                    <a:gd name="T32" fmla="*/ 441 w 495"/>
                    <a:gd name="T33" fmla="*/ 104 h 141"/>
                    <a:gd name="T34" fmla="*/ 426 w 495"/>
                    <a:gd name="T35" fmla="*/ 111 h 141"/>
                    <a:gd name="T36" fmla="*/ 409 w 495"/>
                    <a:gd name="T37" fmla="*/ 117 h 141"/>
                    <a:gd name="T38" fmla="*/ 390 w 495"/>
                    <a:gd name="T39" fmla="*/ 123 h 141"/>
                    <a:gd name="T40" fmla="*/ 369 w 495"/>
                    <a:gd name="T41" fmla="*/ 128 h 141"/>
                    <a:gd name="T42" fmla="*/ 347 w 495"/>
                    <a:gd name="T43" fmla="*/ 134 h 141"/>
                    <a:gd name="T44" fmla="*/ 324 w 495"/>
                    <a:gd name="T45" fmla="*/ 138 h 141"/>
                    <a:gd name="T46" fmla="*/ 302 w 495"/>
                    <a:gd name="T47" fmla="*/ 140 h 141"/>
                    <a:gd name="T48" fmla="*/ 275 w 495"/>
                    <a:gd name="T49" fmla="*/ 141 h 141"/>
                    <a:gd name="T50" fmla="*/ 251 w 495"/>
                    <a:gd name="T51" fmla="*/ 141 h 141"/>
                    <a:gd name="T52" fmla="*/ 226 w 495"/>
                    <a:gd name="T53" fmla="*/ 141 h 141"/>
                    <a:gd name="T54" fmla="*/ 202 w 495"/>
                    <a:gd name="T55" fmla="*/ 140 h 141"/>
                    <a:gd name="T56" fmla="*/ 177 w 495"/>
                    <a:gd name="T57" fmla="*/ 138 h 141"/>
                    <a:gd name="T58" fmla="*/ 155 w 495"/>
                    <a:gd name="T59" fmla="*/ 134 h 141"/>
                    <a:gd name="T60" fmla="*/ 132 w 495"/>
                    <a:gd name="T61" fmla="*/ 130 h 141"/>
                    <a:gd name="T62" fmla="*/ 111 w 495"/>
                    <a:gd name="T63" fmla="*/ 126 h 141"/>
                    <a:gd name="T64" fmla="*/ 93 w 495"/>
                    <a:gd name="T65" fmla="*/ 119 h 141"/>
                    <a:gd name="T66" fmla="*/ 74 w 495"/>
                    <a:gd name="T67" fmla="*/ 113 h 141"/>
                    <a:gd name="T68" fmla="*/ 57 w 495"/>
                    <a:gd name="T69" fmla="*/ 106 h 141"/>
                    <a:gd name="T70" fmla="*/ 44 w 495"/>
                    <a:gd name="T71" fmla="*/ 98 h 141"/>
                    <a:gd name="T72" fmla="*/ 30 w 495"/>
                    <a:gd name="T73" fmla="*/ 90 h 141"/>
                    <a:gd name="T74" fmla="*/ 19 w 495"/>
                    <a:gd name="T75" fmla="*/ 81 h 141"/>
                    <a:gd name="T76" fmla="*/ 10 w 495"/>
                    <a:gd name="T77" fmla="*/ 72 h 141"/>
                    <a:gd name="T78" fmla="*/ 4 w 495"/>
                    <a:gd name="T79" fmla="*/ 62 h 141"/>
                    <a:gd name="T80" fmla="*/ 0 w 495"/>
                    <a:gd name="T81" fmla="*/ 51 h 141"/>
                    <a:gd name="T82" fmla="*/ 477 w 495"/>
                    <a:gd name="T83" fmla="*/ 0 h 1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5"/>
                    <a:gd name="T127" fmla="*/ 0 h 141"/>
                    <a:gd name="T128" fmla="*/ 495 w 495"/>
                    <a:gd name="T129" fmla="*/ 141 h 1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5" h="141">
                      <a:moveTo>
                        <a:pt x="477" y="0"/>
                      </a:moveTo>
                      <a:lnTo>
                        <a:pt x="479" y="4"/>
                      </a:lnTo>
                      <a:lnTo>
                        <a:pt x="482" y="7"/>
                      </a:lnTo>
                      <a:lnTo>
                        <a:pt x="484" y="11"/>
                      </a:lnTo>
                      <a:lnTo>
                        <a:pt x="488" y="13"/>
                      </a:lnTo>
                      <a:lnTo>
                        <a:pt x="490" y="17"/>
                      </a:lnTo>
                      <a:lnTo>
                        <a:pt x="492" y="21"/>
                      </a:lnTo>
                      <a:lnTo>
                        <a:pt x="494" y="24"/>
                      </a:lnTo>
                      <a:lnTo>
                        <a:pt x="494" y="28"/>
                      </a:lnTo>
                      <a:lnTo>
                        <a:pt x="495" y="40"/>
                      </a:lnTo>
                      <a:lnTo>
                        <a:pt x="494" y="49"/>
                      </a:lnTo>
                      <a:lnTo>
                        <a:pt x="490" y="58"/>
                      </a:lnTo>
                      <a:lnTo>
                        <a:pt x="484" y="70"/>
                      </a:lnTo>
                      <a:lnTo>
                        <a:pt x="477" y="77"/>
                      </a:lnTo>
                      <a:lnTo>
                        <a:pt x="467" y="87"/>
                      </a:lnTo>
                      <a:lnTo>
                        <a:pt x="454" y="96"/>
                      </a:lnTo>
                      <a:lnTo>
                        <a:pt x="441" y="104"/>
                      </a:lnTo>
                      <a:lnTo>
                        <a:pt x="426" y="111"/>
                      </a:lnTo>
                      <a:lnTo>
                        <a:pt x="409" y="117"/>
                      </a:lnTo>
                      <a:lnTo>
                        <a:pt x="390" y="123"/>
                      </a:lnTo>
                      <a:lnTo>
                        <a:pt x="369" y="128"/>
                      </a:lnTo>
                      <a:lnTo>
                        <a:pt x="347" y="134"/>
                      </a:lnTo>
                      <a:lnTo>
                        <a:pt x="324" y="138"/>
                      </a:lnTo>
                      <a:lnTo>
                        <a:pt x="302" y="140"/>
                      </a:lnTo>
                      <a:lnTo>
                        <a:pt x="275" y="141"/>
                      </a:lnTo>
                      <a:lnTo>
                        <a:pt x="251" y="141"/>
                      </a:lnTo>
                      <a:lnTo>
                        <a:pt x="226" y="141"/>
                      </a:lnTo>
                      <a:lnTo>
                        <a:pt x="202" y="140"/>
                      </a:lnTo>
                      <a:lnTo>
                        <a:pt x="177" y="138"/>
                      </a:lnTo>
                      <a:lnTo>
                        <a:pt x="155" y="134"/>
                      </a:lnTo>
                      <a:lnTo>
                        <a:pt x="132" y="130"/>
                      </a:lnTo>
                      <a:lnTo>
                        <a:pt x="111" y="126"/>
                      </a:lnTo>
                      <a:lnTo>
                        <a:pt x="93" y="119"/>
                      </a:lnTo>
                      <a:lnTo>
                        <a:pt x="74" y="113"/>
                      </a:lnTo>
                      <a:lnTo>
                        <a:pt x="57" y="106"/>
                      </a:lnTo>
                      <a:lnTo>
                        <a:pt x="44" y="98"/>
                      </a:lnTo>
                      <a:lnTo>
                        <a:pt x="30" y="90"/>
                      </a:lnTo>
                      <a:lnTo>
                        <a:pt x="19" y="81"/>
                      </a:lnTo>
                      <a:lnTo>
                        <a:pt x="10" y="72"/>
                      </a:lnTo>
                      <a:lnTo>
                        <a:pt x="4" y="62"/>
                      </a:lnTo>
                      <a:lnTo>
                        <a:pt x="0" y="51"/>
                      </a:lnTo>
                      <a:lnTo>
                        <a:pt x="477" y="0"/>
                      </a:lnTo>
                    </a:path>
                  </a:pathLst>
                </a:custGeom>
                <a:noFill/>
                <a:ln w="0" cap="sq">
                  <a:solidFill>
                    <a:srgbClr val="1C9C9C"/>
                  </a:solidFill>
                  <a:prstDash val="solid"/>
                  <a:miter lim="800000"/>
                  <a:headEnd/>
                  <a:tailEnd/>
                </a:ln>
              </p:spPr>
              <p:txBody>
                <a:bodyPr/>
                <a:lstStyle/>
                <a:p>
                  <a:endParaRPr lang="en-IE"/>
                </a:p>
              </p:txBody>
            </p:sp>
            <p:sp>
              <p:nvSpPr>
                <p:cNvPr id="32996" name="Freeform 160"/>
                <p:cNvSpPr>
                  <a:spLocks/>
                </p:cNvSpPr>
                <p:nvPr/>
              </p:nvSpPr>
              <p:spPr bwMode="auto">
                <a:xfrm>
                  <a:off x="3006" y="1690"/>
                  <a:ext cx="243" cy="66"/>
                </a:xfrm>
                <a:custGeom>
                  <a:avLst/>
                  <a:gdLst>
                    <a:gd name="T0" fmla="*/ 235 w 243"/>
                    <a:gd name="T1" fmla="*/ 0 h 66"/>
                    <a:gd name="T2" fmla="*/ 237 w 243"/>
                    <a:gd name="T3" fmla="*/ 2 h 66"/>
                    <a:gd name="T4" fmla="*/ 237 w 243"/>
                    <a:gd name="T5" fmla="*/ 4 h 66"/>
                    <a:gd name="T6" fmla="*/ 239 w 243"/>
                    <a:gd name="T7" fmla="*/ 4 h 66"/>
                    <a:gd name="T8" fmla="*/ 239 w 243"/>
                    <a:gd name="T9" fmla="*/ 6 h 66"/>
                    <a:gd name="T10" fmla="*/ 239 w 243"/>
                    <a:gd name="T11" fmla="*/ 8 h 66"/>
                    <a:gd name="T12" fmla="*/ 241 w 243"/>
                    <a:gd name="T13" fmla="*/ 8 h 66"/>
                    <a:gd name="T14" fmla="*/ 241 w 243"/>
                    <a:gd name="T15" fmla="*/ 10 h 66"/>
                    <a:gd name="T16" fmla="*/ 241 w 243"/>
                    <a:gd name="T17" fmla="*/ 12 h 66"/>
                    <a:gd name="T18" fmla="*/ 243 w 243"/>
                    <a:gd name="T19" fmla="*/ 15 h 66"/>
                    <a:gd name="T20" fmla="*/ 241 w 243"/>
                    <a:gd name="T21" fmla="*/ 21 h 66"/>
                    <a:gd name="T22" fmla="*/ 239 w 243"/>
                    <a:gd name="T23" fmla="*/ 27 h 66"/>
                    <a:gd name="T24" fmla="*/ 237 w 243"/>
                    <a:gd name="T25" fmla="*/ 31 h 66"/>
                    <a:gd name="T26" fmla="*/ 228 w 243"/>
                    <a:gd name="T27" fmla="*/ 40 h 66"/>
                    <a:gd name="T28" fmla="*/ 215 w 243"/>
                    <a:gd name="T29" fmla="*/ 48 h 66"/>
                    <a:gd name="T30" fmla="*/ 198 w 243"/>
                    <a:gd name="T31" fmla="*/ 55 h 66"/>
                    <a:gd name="T32" fmla="*/ 179 w 243"/>
                    <a:gd name="T33" fmla="*/ 61 h 66"/>
                    <a:gd name="T34" fmla="*/ 156 w 243"/>
                    <a:gd name="T35" fmla="*/ 64 h 66"/>
                    <a:gd name="T36" fmla="*/ 134 w 243"/>
                    <a:gd name="T37" fmla="*/ 66 h 66"/>
                    <a:gd name="T38" fmla="*/ 109 w 243"/>
                    <a:gd name="T39" fmla="*/ 66 h 66"/>
                    <a:gd name="T40" fmla="*/ 87 w 243"/>
                    <a:gd name="T41" fmla="*/ 66 h 66"/>
                    <a:gd name="T42" fmla="*/ 66 w 243"/>
                    <a:gd name="T43" fmla="*/ 63 h 66"/>
                    <a:gd name="T44" fmla="*/ 47 w 243"/>
                    <a:gd name="T45" fmla="*/ 57 h 66"/>
                    <a:gd name="T46" fmla="*/ 30 w 243"/>
                    <a:gd name="T47" fmla="*/ 51 h 66"/>
                    <a:gd name="T48" fmla="*/ 17 w 243"/>
                    <a:gd name="T49" fmla="*/ 46 h 66"/>
                    <a:gd name="T50" fmla="*/ 8 w 243"/>
                    <a:gd name="T51" fmla="*/ 36 h 66"/>
                    <a:gd name="T52" fmla="*/ 0 w 243"/>
                    <a:gd name="T53" fmla="*/ 29 h 66"/>
                    <a:gd name="T54" fmla="*/ 235 w 243"/>
                    <a:gd name="T55" fmla="*/ 0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3"/>
                    <a:gd name="T85" fmla="*/ 0 h 66"/>
                    <a:gd name="T86" fmla="*/ 243 w 243"/>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3" h="66">
                      <a:moveTo>
                        <a:pt x="235" y="0"/>
                      </a:moveTo>
                      <a:lnTo>
                        <a:pt x="237" y="2"/>
                      </a:lnTo>
                      <a:lnTo>
                        <a:pt x="237" y="4"/>
                      </a:lnTo>
                      <a:lnTo>
                        <a:pt x="239" y="4"/>
                      </a:lnTo>
                      <a:lnTo>
                        <a:pt x="239" y="6"/>
                      </a:lnTo>
                      <a:lnTo>
                        <a:pt x="239" y="8"/>
                      </a:lnTo>
                      <a:lnTo>
                        <a:pt x="241" y="8"/>
                      </a:lnTo>
                      <a:lnTo>
                        <a:pt x="241" y="10"/>
                      </a:lnTo>
                      <a:lnTo>
                        <a:pt x="241" y="12"/>
                      </a:lnTo>
                      <a:lnTo>
                        <a:pt x="243" y="15"/>
                      </a:lnTo>
                      <a:lnTo>
                        <a:pt x="241" y="21"/>
                      </a:lnTo>
                      <a:lnTo>
                        <a:pt x="239" y="27"/>
                      </a:lnTo>
                      <a:lnTo>
                        <a:pt x="237" y="31"/>
                      </a:lnTo>
                      <a:lnTo>
                        <a:pt x="228" y="40"/>
                      </a:lnTo>
                      <a:lnTo>
                        <a:pt x="215" y="48"/>
                      </a:lnTo>
                      <a:lnTo>
                        <a:pt x="198" y="55"/>
                      </a:lnTo>
                      <a:lnTo>
                        <a:pt x="179" y="61"/>
                      </a:lnTo>
                      <a:lnTo>
                        <a:pt x="156" y="64"/>
                      </a:lnTo>
                      <a:lnTo>
                        <a:pt x="134" y="66"/>
                      </a:lnTo>
                      <a:lnTo>
                        <a:pt x="109" y="66"/>
                      </a:lnTo>
                      <a:lnTo>
                        <a:pt x="87" y="66"/>
                      </a:lnTo>
                      <a:lnTo>
                        <a:pt x="66" y="63"/>
                      </a:lnTo>
                      <a:lnTo>
                        <a:pt x="47" y="57"/>
                      </a:lnTo>
                      <a:lnTo>
                        <a:pt x="30" y="51"/>
                      </a:lnTo>
                      <a:lnTo>
                        <a:pt x="17" y="46"/>
                      </a:lnTo>
                      <a:lnTo>
                        <a:pt x="8" y="36"/>
                      </a:lnTo>
                      <a:lnTo>
                        <a:pt x="0" y="29"/>
                      </a:lnTo>
                      <a:lnTo>
                        <a:pt x="235" y="0"/>
                      </a:lnTo>
                      <a:close/>
                    </a:path>
                  </a:pathLst>
                </a:custGeom>
                <a:solidFill>
                  <a:srgbClr val="BFDEFF"/>
                </a:solidFill>
                <a:ln w="9525">
                  <a:noFill/>
                  <a:round/>
                  <a:headEnd/>
                  <a:tailEnd/>
                </a:ln>
              </p:spPr>
              <p:txBody>
                <a:bodyPr/>
                <a:lstStyle/>
                <a:p>
                  <a:endParaRPr lang="en-IE"/>
                </a:p>
              </p:txBody>
            </p:sp>
            <p:sp>
              <p:nvSpPr>
                <p:cNvPr id="32997" name="Freeform 161"/>
                <p:cNvSpPr>
                  <a:spLocks/>
                </p:cNvSpPr>
                <p:nvPr/>
              </p:nvSpPr>
              <p:spPr bwMode="auto">
                <a:xfrm>
                  <a:off x="3006" y="1690"/>
                  <a:ext cx="243" cy="66"/>
                </a:xfrm>
                <a:custGeom>
                  <a:avLst/>
                  <a:gdLst>
                    <a:gd name="T0" fmla="*/ 235 w 243"/>
                    <a:gd name="T1" fmla="*/ 0 h 66"/>
                    <a:gd name="T2" fmla="*/ 237 w 243"/>
                    <a:gd name="T3" fmla="*/ 2 h 66"/>
                    <a:gd name="T4" fmla="*/ 237 w 243"/>
                    <a:gd name="T5" fmla="*/ 4 h 66"/>
                    <a:gd name="T6" fmla="*/ 239 w 243"/>
                    <a:gd name="T7" fmla="*/ 4 h 66"/>
                    <a:gd name="T8" fmla="*/ 239 w 243"/>
                    <a:gd name="T9" fmla="*/ 6 h 66"/>
                    <a:gd name="T10" fmla="*/ 239 w 243"/>
                    <a:gd name="T11" fmla="*/ 8 h 66"/>
                    <a:gd name="T12" fmla="*/ 241 w 243"/>
                    <a:gd name="T13" fmla="*/ 8 h 66"/>
                    <a:gd name="T14" fmla="*/ 241 w 243"/>
                    <a:gd name="T15" fmla="*/ 10 h 66"/>
                    <a:gd name="T16" fmla="*/ 241 w 243"/>
                    <a:gd name="T17" fmla="*/ 12 h 66"/>
                    <a:gd name="T18" fmla="*/ 243 w 243"/>
                    <a:gd name="T19" fmla="*/ 15 h 66"/>
                    <a:gd name="T20" fmla="*/ 241 w 243"/>
                    <a:gd name="T21" fmla="*/ 21 h 66"/>
                    <a:gd name="T22" fmla="*/ 239 w 243"/>
                    <a:gd name="T23" fmla="*/ 27 h 66"/>
                    <a:gd name="T24" fmla="*/ 237 w 243"/>
                    <a:gd name="T25" fmla="*/ 31 h 66"/>
                    <a:gd name="T26" fmla="*/ 228 w 243"/>
                    <a:gd name="T27" fmla="*/ 40 h 66"/>
                    <a:gd name="T28" fmla="*/ 215 w 243"/>
                    <a:gd name="T29" fmla="*/ 48 h 66"/>
                    <a:gd name="T30" fmla="*/ 198 w 243"/>
                    <a:gd name="T31" fmla="*/ 55 h 66"/>
                    <a:gd name="T32" fmla="*/ 179 w 243"/>
                    <a:gd name="T33" fmla="*/ 61 h 66"/>
                    <a:gd name="T34" fmla="*/ 156 w 243"/>
                    <a:gd name="T35" fmla="*/ 64 h 66"/>
                    <a:gd name="T36" fmla="*/ 134 w 243"/>
                    <a:gd name="T37" fmla="*/ 66 h 66"/>
                    <a:gd name="T38" fmla="*/ 109 w 243"/>
                    <a:gd name="T39" fmla="*/ 66 h 66"/>
                    <a:gd name="T40" fmla="*/ 87 w 243"/>
                    <a:gd name="T41" fmla="*/ 66 h 66"/>
                    <a:gd name="T42" fmla="*/ 66 w 243"/>
                    <a:gd name="T43" fmla="*/ 63 h 66"/>
                    <a:gd name="T44" fmla="*/ 47 w 243"/>
                    <a:gd name="T45" fmla="*/ 57 h 66"/>
                    <a:gd name="T46" fmla="*/ 30 w 243"/>
                    <a:gd name="T47" fmla="*/ 51 h 66"/>
                    <a:gd name="T48" fmla="*/ 17 w 243"/>
                    <a:gd name="T49" fmla="*/ 46 h 66"/>
                    <a:gd name="T50" fmla="*/ 8 w 243"/>
                    <a:gd name="T51" fmla="*/ 36 h 66"/>
                    <a:gd name="T52" fmla="*/ 0 w 243"/>
                    <a:gd name="T53" fmla="*/ 29 h 66"/>
                    <a:gd name="T54" fmla="*/ 235 w 243"/>
                    <a:gd name="T55" fmla="*/ 0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3"/>
                    <a:gd name="T85" fmla="*/ 0 h 66"/>
                    <a:gd name="T86" fmla="*/ 243 w 243"/>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3" h="66">
                      <a:moveTo>
                        <a:pt x="235" y="0"/>
                      </a:moveTo>
                      <a:lnTo>
                        <a:pt x="237" y="2"/>
                      </a:lnTo>
                      <a:lnTo>
                        <a:pt x="237" y="4"/>
                      </a:lnTo>
                      <a:lnTo>
                        <a:pt x="239" y="4"/>
                      </a:lnTo>
                      <a:lnTo>
                        <a:pt x="239" y="6"/>
                      </a:lnTo>
                      <a:lnTo>
                        <a:pt x="239" y="8"/>
                      </a:lnTo>
                      <a:lnTo>
                        <a:pt x="241" y="8"/>
                      </a:lnTo>
                      <a:lnTo>
                        <a:pt x="241" y="10"/>
                      </a:lnTo>
                      <a:lnTo>
                        <a:pt x="241" y="12"/>
                      </a:lnTo>
                      <a:lnTo>
                        <a:pt x="243" y="15"/>
                      </a:lnTo>
                      <a:lnTo>
                        <a:pt x="241" y="21"/>
                      </a:lnTo>
                      <a:lnTo>
                        <a:pt x="239" y="27"/>
                      </a:lnTo>
                      <a:lnTo>
                        <a:pt x="237" y="31"/>
                      </a:lnTo>
                      <a:lnTo>
                        <a:pt x="228" y="40"/>
                      </a:lnTo>
                      <a:lnTo>
                        <a:pt x="215" y="48"/>
                      </a:lnTo>
                      <a:lnTo>
                        <a:pt x="198" y="55"/>
                      </a:lnTo>
                      <a:lnTo>
                        <a:pt x="179" y="61"/>
                      </a:lnTo>
                      <a:lnTo>
                        <a:pt x="156" y="64"/>
                      </a:lnTo>
                      <a:lnTo>
                        <a:pt x="134" y="66"/>
                      </a:lnTo>
                      <a:lnTo>
                        <a:pt x="109" y="66"/>
                      </a:lnTo>
                      <a:lnTo>
                        <a:pt x="87" y="66"/>
                      </a:lnTo>
                      <a:lnTo>
                        <a:pt x="66" y="63"/>
                      </a:lnTo>
                      <a:lnTo>
                        <a:pt x="47" y="57"/>
                      </a:lnTo>
                      <a:lnTo>
                        <a:pt x="30" y="51"/>
                      </a:lnTo>
                      <a:lnTo>
                        <a:pt x="17" y="46"/>
                      </a:lnTo>
                      <a:lnTo>
                        <a:pt x="8" y="36"/>
                      </a:lnTo>
                      <a:lnTo>
                        <a:pt x="0" y="29"/>
                      </a:lnTo>
                      <a:lnTo>
                        <a:pt x="235" y="0"/>
                      </a:lnTo>
                    </a:path>
                  </a:pathLst>
                </a:custGeom>
                <a:noFill/>
                <a:ln w="0" cap="sq">
                  <a:solidFill>
                    <a:srgbClr val="BFDEFF"/>
                  </a:solidFill>
                  <a:prstDash val="solid"/>
                  <a:miter lim="800000"/>
                  <a:headEnd/>
                  <a:tailEnd/>
                </a:ln>
              </p:spPr>
              <p:txBody>
                <a:bodyPr/>
                <a:lstStyle/>
                <a:p>
                  <a:endParaRPr lang="en-IE"/>
                </a:p>
              </p:txBody>
            </p:sp>
            <p:sp>
              <p:nvSpPr>
                <p:cNvPr id="32998" name="Freeform 162"/>
                <p:cNvSpPr>
                  <a:spLocks/>
                </p:cNvSpPr>
                <p:nvPr/>
              </p:nvSpPr>
              <p:spPr bwMode="auto">
                <a:xfrm>
                  <a:off x="3044" y="1696"/>
                  <a:ext cx="160" cy="43"/>
                </a:xfrm>
                <a:custGeom>
                  <a:avLst/>
                  <a:gdLst>
                    <a:gd name="T0" fmla="*/ 156 w 160"/>
                    <a:gd name="T1" fmla="*/ 0 h 43"/>
                    <a:gd name="T2" fmla="*/ 158 w 160"/>
                    <a:gd name="T3" fmla="*/ 0 h 43"/>
                    <a:gd name="T4" fmla="*/ 158 w 160"/>
                    <a:gd name="T5" fmla="*/ 0 h 43"/>
                    <a:gd name="T6" fmla="*/ 158 w 160"/>
                    <a:gd name="T7" fmla="*/ 2 h 43"/>
                    <a:gd name="T8" fmla="*/ 158 w 160"/>
                    <a:gd name="T9" fmla="*/ 2 h 43"/>
                    <a:gd name="T10" fmla="*/ 160 w 160"/>
                    <a:gd name="T11" fmla="*/ 4 h 43"/>
                    <a:gd name="T12" fmla="*/ 160 w 160"/>
                    <a:gd name="T13" fmla="*/ 4 h 43"/>
                    <a:gd name="T14" fmla="*/ 160 w 160"/>
                    <a:gd name="T15" fmla="*/ 6 h 43"/>
                    <a:gd name="T16" fmla="*/ 160 w 160"/>
                    <a:gd name="T17" fmla="*/ 6 h 43"/>
                    <a:gd name="T18" fmla="*/ 160 w 160"/>
                    <a:gd name="T19" fmla="*/ 13 h 43"/>
                    <a:gd name="T20" fmla="*/ 156 w 160"/>
                    <a:gd name="T21" fmla="*/ 19 h 43"/>
                    <a:gd name="T22" fmla="*/ 150 w 160"/>
                    <a:gd name="T23" fmla="*/ 25 h 43"/>
                    <a:gd name="T24" fmla="*/ 143 w 160"/>
                    <a:gd name="T25" fmla="*/ 30 h 43"/>
                    <a:gd name="T26" fmla="*/ 131 w 160"/>
                    <a:gd name="T27" fmla="*/ 36 h 43"/>
                    <a:gd name="T28" fmla="*/ 118 w 160"/>
                    <a:gd name="T29" fmla="*/ 40 h 43"/>
                    <a:gd name="T30" fmla="*/ 103 w 160"/>
                    <a:gd name="T31" fmla="*/ 42 h 43"/>
                    <a:gd name="T32" fmla="*/ 88 w 160"/>
                    <a:gd name="T33" fmla="*/ 43 h 43"/>
                    <a:gd name="T34" fmla="*/ 71 w 160"/>
                    <a:gd name="T35" fmla="*/ 43 h 43"/>
                    <a:gd name="T36" fmla="*/ 56 w 160"/>
                    <a:gd name="T37" fmla="*/ 42 h 43"/>
                    <a:gd name="T38" fmla="*/ 43 w 160"/>
                    <a:gd name="T39" fmla="*/ 40 h 43"/>
                    <a:gd name="T40" fmla="*/ 30 w 160"/>
                    <a:gd name="T41" fmla="*/ 38 h 43"/>
                    <a:gd name="T42" fmla="*/ 20 w 160"/>
                    <a:gd name="T43" fmla="*/ 34 h 43"/>
                    <a:gd name="T44" fmla="*/ 11 w 160"/>
                    <a:gd name="T45" fmla="*/ 28 h 43"/>
                    <a:gd name="T46" fmla="*/ 3 w 160"/>
                    <a:gd name="T47" fmla="*/ 23 h 43"/>
                    <a:gd name="T48" fmla="*/ 0 w 160"/>
                    <a:gd name="T49" fmla="*/ 17 h 43"/>
                    <a:gd name="T50" fmla="*/ 156 w 160"/>
                    <a:gd name="T51" fmla="*/ 0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0"/>
                    <a:gd name="T79" fmla="*/ 0 h 43"/>
                    <a:gd name="T80" fmla="*/ 160 w 160"/>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0" h="43">
                      <a:moveTo>
                        <a:pt x="156" y="0"/>
                      </a:moveTo>
                      <a:lnTo>
                        <a:pt x="158" y="0"/>
                      </a:lnTo>
                      <a:lnTo>
                        <a:pt x="158" y="2"/>
                      </a:lnTo>
                      <a:lnTo>
                        <a:pt x="160" y="4"/>
                      </a:lnTo>
                      <a:lnTo>
                        <a:pt x="160" y="6"/>
                      </a:lnTo>
                      <a:lnTo>
                        <a:pt x="160" y="13"/>
                      </a:lnTo>
                      <a:lnTo>
                        <a:pt x="156" y="19"/>
                      </a:lnTo>
                      <a:lnTo>
                        <a:pt x="150" y="25"/>
                      </a:lnTo>
                      <a:lnTo>
                        <a:pt x="143" y="30"/>
                      </a:lnTo>
                      <a:lnTo>
                        <a:pt x="131" y="36"/>
                      </a:lnTo>
                      <a:lnTo>
                        <a:pt x="118" y="40"/>
                      </a:lnTo>
                      <a:lnTo>
                        <a:pt x="103" y="42"/>
                      </a:lnTo>
                      <a:lnTo>
                        <a:pt x="88" y="43"/>
                      </a:lnTo>
                      <a:lnTo>
                        <a:pt x="71" y="43"/>
                      </a:lnTo>
                      <a:lnTo>
                        <a:pt x="56" y="42"/>
                      </a:lnTo>
                      <a:lnTo>
                        <a:pt x="43" y="40"/>
                      </a:lnTo>
                      <a:lnTo>
                        <a:pt x="30" y="38"/>
                      </a:lnTo>
                      <a:lnTo>
                        <a:pt x="20" y="34"/>
                      </a:lnTo>
                      <a:lnTo>
                        <a:pt x="11" y="28"/>
                      </a:lnTo>
                      <a:lnTo>
                        <a:pt x="3" y="23"/>
                      </a:lnTo>
                      <a:lnTo>
                        <a:pt x="0" y="17"/>
                      </a:lnTo>
                      <a:lnTo>
                        <a:pt x="156" y="0"/>
                      </a:lnTo>
                      <a:close/>
                    </a:path>
                  </a:pathLst>
                </a:custGeom>
                <a:solidFill>
                  <a:srgbClr val="000000"/>
                </a:solidFill>
                <a:ln w="9525">
                  <a:noFill/>
                  <a:round/>
                  <a:headEnd/>
                  <a:tailEnd/>
                </a:ln>
              </p:spPr>
              <p:txBody>
                <a:bodyPr/>
                <a:lstStyle/>
                <a:p>
                  <a:endParaRPr lang="en-IE"/>
                </a:p>
              </p:txBody>
            </p:sp>
            <p:sp>
              <p:nvSpPr>
                <p:cNvPr id="32999" name="Freeform 163"/>
                <p:cNvSpPr>
                  <a:spLocks/>
                </p:cNvSpPr>
                <p:nvPr/>
              </p:nvSpPr>
              <p:spPr bwMode="auto">
                <a:xfrm>
                  <a:off x="3044" y="1696"/>
                  <a:ext cx="160" cy="43"/>
                </a:xfrm>
                <a:custGeom>
                  <a:avLst/>
                  <a:gdLst>
                    <a:gd name="T0" fmla="*/ 156 w 160"/>
                    <a:gd name="T1" fmla="*/ 0 h 43"/>
                    <a:gd name="T2" fmla="*/ 158 w 160"/>
                    <a:gd name="T3" fmla="*/ 0 h 43"/>
                    <a:gd name="T4" fmla="*/ 158 w 160"/>
                    <a:gd name="T5" fmla="*/ 2 h 43"/>
                    <a:gd name="T6" fmla="*/ 160 w 160"/>
                    <a:gd name="T7" fmla="*/ 4 h 43"/>
                    <a:gd name="T8" fmla="*/ 160 w 160"/>
                    <a:gd name="T9" fmla="*/ 6 h 43"/>
                    <a:gd name="T10" fmla="*/ 160 w 160"/>
                    <a:gd name="T11" fmla="*/ 13 h 43"/>
                    <a:gd name="T12" fmla="*/ 156 w 160"/>
                    <a:gd name="T13" fmla="*/ 19 h 43"/>
                    <a:gd name="T14" fmla="*/ 150 w 160"/>
                    <a:gd name="T15" fmla="*/ 25 h 43"/>
                    <a:gd name="T16" fmla="*/ 143 w 160"/>
                    <a:gd name="T17" fmla="*/ 30 h 43"/>
                    <a:gd name="T18" fmla="*/ 131 w 160"/>
                    <a:gd name="T19" fmla="*/ 36 h 43"/>
                    <a:gd name="T20" fmla="*/ 118 w 160"/>
                    <a:gd name="T21" fmla="*/ 40 h 43"/>
                    <a:gd name="T22" fmla="*/ 103 w 160"/>
                    <a:gd name="T23" fmla="*/ 42 h 43"/>
                    <a:gd name="T24" fmla="*/ 88 w 160"/>
                    <a:gd name="T25" fmla="*/ 43 h 43"/>
                    <a:gd name="T26" fmla="*/ 71 w 160"/>
                    <a:gd name="T27" fmla="*/ 43 h 43"/>
                    <a:gd name="T28" fmla="*/ 56 w 160"/>
                    <a:gd name="T29" fmla="*/ 42 h 43"/>
                    <a:gd name="T30" fmla="*/ 43 w 160"/>
                    <a:gd name="T31" fmla="*/ 40 h 43"/>
                    <a:gd name="T32" fmla="*/ 30 w 160"/>
                    <a:gd name="T33" fmla="*/ 38 h 43"/>
                    <a:gd name="T34" fmla="*/ 20 w 160"/>
                    <a:gd name="T35" fmla="*/ 34 h 43"/>
                    <a:gd name="T36" fmla="*/ 11 w 160"/>
                    <a:gd name="T37" fmla="*/ 28 h 43"/>
                    <a:gd name="T38" fmla="*/ 3 w 160"/>
                    <a:gd name="T39" fmla="*/ 23 h 43"/>
                    <a:gd name="T40" fmla="*/ 0 w 160"/>
                    <a:gd name="T41" fmla="*/ 17 h 43"/>
                    <a:gd name="T42" fmla="*/ 156 w 160"/>
                    <a:gd name="T43" fmla="*/ 0 h 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43"/>
                    <a:gd name="T68" fmla="*/ 160 w 160"/>
                    <a:gd name="T69" fmla="*/ 43 h 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43">
                      <a:moveTo>
                        <a:pt x="156" y="0"/>
                      </a:moveTo>
                      <a:lnTo>
                        <a:pt x="158" y="0"/>
                      </a:lnTo>
                      <a:lnTo>
                        <a:pt x="158" y="2"/>
                      </a:lnTo>
                      <a:lnTo>
                        <a:pt x="160" y="4"/>
                      </a:lnTo>
                      <a:lnTo>
                        <a:pt x="160" y="6"/>
                      </a:lnTo>
                      <a:lnTo>
                        <a:pt x="160" y="13"/>
                      </a:lnTo>
                      <a:lnTo>
                        <a:pt x="156" y="19"/>
                      </a:lnTo>
                      <a:lnTo>
                        <a:pt x="150" y="25"/>
                      </a:lnTo>
                      <a:lnTo>
                        <a:pt x="143" y="30"/>
                      </a:lnTo>
                      <a:lnTo>
                        <a:pt x="131" y="36"/>
                      </a:lnTo>
                      <a:lnTo>
                        <a:pt x="118" y="40"/>
                      </a:lnTo>
                      <a:lnTo>
                        <a:pt x="103" y="42"/>
                      </a:lnTo>
                      <a:lnTo>
                        <a:pt x="88" y="43"/>
                      </a:lnTo>
                      <a:lnTo>
                        <a:pt x="71" y="43"/>
                      </a:lnTo>
                      <a:lnTo>
                        <a:pt x="56" y="42"/>
                      </a:lnTo>
                      <a:lnTo>
                        <a:pt x="43" y="40"/>
                      </a:lnTo>
                      <a:lnTo>
                        <a:pt x="30" y="38"/>
                      </a:lnTo>
                      <a:lnTo>
                        <a:pt x="20" y="34"/>
                      </a:lnTo>
                      <a:lnTo>
                        <a:pt x="11" y="28"/>
                      </a:lnTo>
                      <a:lnTo>
                        <a:pt x="3" y="23"/>
                      </a:lnTo>
                      <a:lnTo>
                        <a:pt x="0" y="17"/>
                      </a:lnTo>
                      <a:lnTo>
                        <a:pt x="156" y="0"/>
                      </a:lnTo>
                    </a:path>
                  </a:pathLst>
                </a:custGeom>
                <a:noFill/>
                <a:ln w="0" cap="sq">
                  <a:solidFill>
                    <a:srgbClr val="000000"/>
                  </a:solidFill>
                  <a:prstDash val="solid"/>
                  <a:miter lim="800000"/>
                  <a:headEnd/>
                  <a:tailEnd/>
                </a:ln>
              </p:spPr>
              <p:txBody>
                <a:bodyPr/>
                <a:lstStyle/>
                <a:p>
                  <a:endParaRPr lang="en-IE"/>
                </a:p>
              </p:txBody>
            </p:sp>
            <p:sp>
              <p:nvSpPr>
                <p:cNvPr id="33000" name="Freeform 164"/>
                <p:cNvSpPr>
                  <a:spLocks/>
                </p:cNvSpPr>
                <p:nvPr/>
              </p:nvSpPr>
              <p:spPr bwMode="auto">
                <a:xfrm>
                  <a:off x="2880" y="1719"/>
                  <a:ext cx="143" cy="73"/>
                </a:xfrm>
                <a:custGeom>
                  <a:avLst/>
                  <a:gdLst>
                    <a:gd name="T0" fmla="*/ 107 w 143"/>
                    <a:gd name="T1" fmla="*/ 0 h 73"/>
                    <a:gd name="T2" fmla="*/ 0 w 143"/>
                    <a:gd name="T3" fmla="*/ 11 h 73"/>
                    <a:gd name="T4" fmla="*/ 0 w 143"/>
                    <a:gd name="T5" fmla="*/ 13 h 73"/>
                    <a:gd name="T6" fmla="*/ 2 w 143"/>
                    <a:gd name="T7" fmla="*/ 19 h 73"/>
                    <a:gd name="T8" fmla="*/ 6 w 143"/>
                    <a:gd name="T9" fmla="*/ 26 h 73"/>
                    <a:gd name="T10" fmla="*/ 13 w 143"/>
                    <a:gd name="T11" fmla="*/ 35 h 73"/>
                    <a:gd name="T12" fmla="*/ 24 w 143"/>
                    <a:gd name="T13" fmla="*/ 45 h 73"/>
                    <a:gd name="T14" fmla="*/ 38 w 143"/>
                    <a:gd name="T15" fmla="*/ 56 h 73"/>
                    <a:gd name="T16" fmla="*/ 56 w 143"/>
                    <a:gd name="T17" fmla="*/ 66 h 73"/>
                    <a:gd name="T18" fmla="*/ 81 w 143"/>
                    <a:gd name="T19" fmla="*/ 73 h 73"/>
                    <a:gd name="T20" fmla="*/ 143 w 143"/>
                    <a:gd name="T21" fmla="*/ 24 h 73"/>
                    <a:gd name="T22" fmla="*/ 143 w 143"/>
                    <a:gd name="T23" fmla="*/ 24 h 73"/>
                    <a:gd name="T24" fmla="*/ 139 w 143"/>
                    <a:gd name="T25" fmla="*/ 22 h 73"/>
                    <a:gd name="T26" fmla="*/ 134 w 143"/>
                    <a:gd name="T27" fmla="*/ 20 h 73"/>
                    <a:gd name="T28" fmla="*/ 128 w 143"/>
                    <a:gd name="T29" fmla="*/ 19 h 73"/>
                    <a:gd name="T30" fmla="*/ 120 w 143"/>
                    <a:gd name="T31" fmla="*/ 15 h 73"/>
                    <a:gd name="T32" fmla="*/ 115 w 143"/>
                    <a:gd name="T33" fmla="*/ 11 h 73"/>
                    <a:gd name="T34" fmla="*/ 109 w 143"/>
                    <a:gd name="T35" fmla="*/ 5 h 73"/>
                    <a:gd name="T36" fmla="*/ 107 w 143"/>
                    <a:gd name="T37" fmla="*/ 0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3"/>
                    <a:gd name="T58" fmla="*/ 0 h 73"/>
                    <a:gd name="T59" fmla="*/ 143 w 143"/>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3" h="73">
                      <a:moveTo>
                        <a:pt x="107" y="0"/>
                      </a:moveTo>
                      <a:lnTo>
                        <a:pt x="0" y="11"/>
                      </a:lnTo>
                      <a:lnTo>
                        <a:pt x="0" y="13"/>
                      </a:lnTo>
                      <a:lnTo>
                        <a:pt x="2" y="19"/>
                      </a:lnTo>
                      <a:lnTo>
                        <a:pt x="6" y="26"/>
                      </a:lnTo>
                      <a:lnTo>
                        <a:pt x="13" y="35"/>
                      </a:lnTo>
                      <a:lnTo>
                        <a:pt x="24" y="45"/>
                      </a:lnTo>
                      <a:lnTo>
                        <a:pt x="38" y="56"/>
                      </a:lnTo>
                      <a:lnTo>
                        <a:pt x="56" y="66"/>
                      </a:lnTo>
                      <a:lnTo>
                        <a:pt x="81" y="73"/>
                      </a:lnTo>
                      <a:lnTo>
                        <a:pt x="143" y="24"/>
                      </a:lnTo>
                      <a:lnTo>
                        <a:pt x="139" y="22"/>
                      </a:lnTo>
                      <a:lnTo>
                        <a:pt x="134" y="20"/>
                      </a:lnTo>
                      <a:lnTo>
                        <a:pt x="128" y="19"/>
                      </a:lnTo>
                      <a:lnTo>
                        <a:pt x="120" y="15"/>
                      </a:lnTo>
                      <a:lnTo>
                        <a:pt x="115" y="11"/>
                      </a:lnTo>
                      <a:lnTo>
                        <a:pt x="109" y="5"/>
                      </a:lnTo>
                      <a:lnTo>
                        <a:pt x="107" y="0"/>
                      </a:lnTo>
                      <a:close/>
                    </a:path>
                  </a:pathLst>
                </a:custGeom>
                <a:solidFill>
                  <a:srgbClr val="BFFFFF"/>
                </a:solidFill>
                <a:ln w="9525">
                  <a:noFill/>
                  <a:round/>
                  <a:headEnd/>
                  <a:tailEnd/>
                </a:ln>
              </p:spPr>
              <p:txBody>
                <a:bodyPr/>
                <a:lstStyle/>
                <a:p>
                  <a:endParaRPr lang="en-IE"/>
                </a:p>
              </p:txBody>
            </p:sp>
            <p:sp>
              <p:nvSpPr>
                <p:cNvPr id="33001" name="Freeform 165"/>
                <p:cNvSpPr>
                  <a:spLocks/>
                </p:cNvSpPr>
                <p:nvPr/>
              </p:nvSpPr>
              <p:spPr bwMode="auto">
                <a:xfrm>
                  <a:off x="2880" y="1719"/>
                  <a:ext cx="143" cy="73"/>
                </a:xfrm>
                <a:custGeom>
                  <a:avLst/>
                  <a:gdLst>
                    <a:gd name="T0" fmla="*/ 107 w 143"/>
                    <a:gd name="T1" fmla="*/ 0 h 73"/>
                    <a:gd name="T2" fmla="*/ 0 w 143"/>
                    <a:gd name="T3" fmla="*/ 11 h 73"/>
                    <a:gd name="T4" fmla="*/ 0 w 143"/>
                    <a:gd name="T5" fmla="*/ 13 h 73"/>
                    <a:gd name="T6" fmla="*/ 2 w 143"/>
                    <a:gd name="T7" fmla="*/ 19 h 73"/>
                    <a:gd name="T8" fmla="*/ 6 w 143"/>
                    <a:gd name="T9" fmla="*/ 26 h 73"/>
                    <a:gd name="T10" fmla="*/ 13 w 143"/>
                    <a:gd name="T11" fmla="*/ 35 h 73"/>
                    <a:gd name="T12" fmla="*/ 24 w 143"/>
                    <a:gd name="T13" fmla="*/ 45 h 73"/>
                    <a:gd name="T14" fmla="*/ 38 w 143"/>
                    <a:gd name="T15" fmla="*/ 56 h 73"/>
                    <a:gd name="T16" fmla="*/ 56 w 143"/>
                    <a:gd name="T17" fmla="*/ 66 h 73"/>
                    <a:gd name="T18" fmla="*/ 81 w 143"/>
                    <a:gd name="T19" fmla="*/ 73 h 73"/>
                    <a:gd name="T20" fmla="*/ 143 w 143"/>
                    <a:gd name="T21" fmla="*/ 24 h 73"/>
                    <a:gd name="T22" fmla="*/ 139 w 143"/>
                    <a:gd name="T23" fmla="*/ 22 h 73"/>
                    <a:gd name="T24" fmla="*/ 134 w 143"/>
                    <a:gd name="T25" fmla="*/ 20 h 73"/>
                    <a:gd name="T26" fmla="*/ 128 w 143"/>
                    <a:gd name="T27" fmla="*/ 19 h 73"/>
                    <a:gd name="T28" fmla="*/ 120 w 143"/>
                    <a:gd name="T29" fmla="*/ 15 h 73"/>
                    <a:gd name="T30" fmla="*/ 115 w 143"/>
                    <a:gd name="T31" fmla="*/ 11 h 73"/>
                    <a:gd name="T32" fmla="*/ 109 w 143"/>
                    <a:gd name="T33" fmla="*/ 5 h 73"/>
                    <a:gd name="T34" fmla="*/ 107 w 143"/>
                    <a:gd name="T35" fmla="*/ 0 h 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3"/>
                    <a:gd name="T55" fmla="*/ 0 h 73"/>
                    <a:gd name="T56" fmla="*/ 143 w 143"/>
                    <a:gd name="T57" fmla="*/ 73 h 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3" h="73">
                      <a:moveTo>
                        <a:pt x="107" y="0"/>
                      </a:moveTo>
                      <a:lnTo>
                        <a:pt x="0" y="11"/>
                      </a:lnTo>
                      <a:lnTo>
                        <a:pt x="0" y="13"/>
                      </a:lnTo>
                      <a:lnTo>
                        <a:pt x="2" y="19"/>
                      </a:lnTo>
                      <a:lnTo>
                        <a:pt x="6" y="26"/>
                      </a:lnTo>
                      <a:lnTo>
                        <a:pt x="13" y="35"/>
                      </a:lnTo>
                      <a:lnTo>
                        <a:pt x="24" y="45"/>
                      </a:lnTo>
                      <a:lnTo>
                        <a:pt x="38" y="56"/>
                      </a:lnTo>
                      <a:lnTo>
                        <a:pt x="56" y="66"/>
                      </a:lnTo>
                      <a:lnTo>
                        <a:pt x="81" y="73"/>
                      </a:lnTo>
                      <a:lnTo>
                        <a:pt x="143" y="24"/>
                      </a:lnTo>
                      <a:lnTo>
                        <a:pt x="139" y="22"/>
                      </a:lnTo>
                      <a:lnTo>
                        <a:pt x="134" y="20"/>
                      </a:lnTo>
                      <a:lnTo>
                        <a:pt x="128" y="19"/>
                      </a:lnTo>
                      <a:lnTo>
                        <a:pt x="120" y="15"/>
                      </a:lnTo>
                      <a:lnTo>
                        <a:pt x="115" y="11"/>
                      </a:lnTo>
                      <a:lnTo>
                        <a:pt x="109" y="5"/>
                      </a:lnTo>
                      <a:lnTo>
                        <a:pt x="107" y="0"/>
                      </a:lnTo>
                    </a:path>
                  </a:pathLst>
                </a:custGeom>
                <a:noFill/>
                <a:ln w="0" cap="sq">
                  <a:solidFill>
                    <a:srgbClr val="BFFFFF"/>
                  </a:solidFill>
                  <a:prstDash val="solid"/>
                  <a:miter lim="800000"/>
                  <a:headEnd/>
                  <a:tailEnd/>
                </a:ln>
              </p:spPr>
              <p:txBody>
                <a:bodyPr/>
                <a:lstStyle/>
                <a:p>
                  <a:endParaRPr lang="en-IE"/>
                </a:p>
              </p:txBody>
            </p:sp>
            <p:sp>
              <p:nvSpPr>
                <p:cNvPr id="33002" name="Freeform 166"/>
                <p:cNvSpPr>
                  <a:spLocks/>
                </p:cNvSpPr>
                <p:nvPr/>
              </p:nvSpPr>
              <p:spPr bwMode="auto">
                <a:xfrm>
                  <a:off x="3251" y="1700"/>
                  <a:ext cx="128" cy="34"/>
                </a:xfrm>
                <a:custGeom>
                  <a:avLst/>
                  <a:gdLst>
                    <a:gd name="T0" fmla="*/ 2 w 128"/>
                    <a:gd name="T1" fmla="*/ 7 h 34"/>
                    <a:gd name="T2" fmla="*/ 113 w 128"/>
                    <a:gd name="T3" fmla="*/ 26 h 34"/>
                    <a:gd name="T4" fmla="*/ 126 w 128"/>
                    <a:gd name="T5" fmla="*/ 34 h 34"/>
                    <a:gd name="T6" fmla="*/ 126 w 128"/>
                    <a:gd name="T7" fmla="*/ 34 h 34"/>
                    <a:gd name="T8" fmla="*/ 128 w 128"/>
                    <a:gd name="T9" fmla="*/ 32 h 34"/>
                    <a:gd name="T10" fmla="*/ 128 w 128"/>
                    <a:gd name="T11" fmla="*/ 28 h 34"/>
                    <a:gd name="T12" fmla="*/ 128 w 128"/>
                    <a:gd name="T13" fmla="*/ 22 h 34"/>
                    <a:gd name="T14" fmla="*/ 128 w 128"/>
                    <a:gd name="T15" fmla="*/ 19 h 34"/>
                    <a:gd name="T16" fmla="*/ 128 w 128"/>
                    <a:gd name="T17" fmla="*/ 13 h 34"/>
                    <a:gd name="T18" fmla="*/ 128 w 128"/>
                    <a:gd name="T19" fmla="*/ 7 h 34"/>
                    <a:gd name="T20" fmla="*/ 126 w 128"/>
                    <a:gd name="T21" fmla="*/ 4 h 34"/>
                    <a:gd name="T22" fmla="*/ 113 w 128"/>
                    <a:gd name="T23" fmla="*/ 2 h 34"/>
                    <a:gd name="T24" fmla="*/ 0 w 128"/>
                    <a:gd name="T25" fmla="*/ 0 h 34"/>
                    <a:gd name="T26" fmla="*/ 2 w 128"/>
                    <a:gd name="T27" fmla="*/ 7 h 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8"/>
                    <a:gd name="T43" fmla="*/ 0 h 34"/>
                    <a:gd name="T44" fmla="*/ 128 w 128"/>
                    <a:gd name="T45" fmla="*/ 34 h 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8" h="34">
                      <a:moveTo>
                        <a:pt x="2" y="7"/>
                      </a:moveTo>
                      <a:lnTo>
                        <a:pt x="113" y="26"/>
                      </a:lnTo>
                      <a:lnTo>
                        <a:pt x="126" y="34"/>
                      </a:lnTo>
                      <a:lnTo>
                        <a:pt x="128" y="32"/>
                      </a:lnTo>
                      <a:lnTo>
                        <a:pt x="128" y="28"/>
                      </a:lnTo>
                      <a:lnTo>
                        <a:pt x="128" y="22"/>
                      </a:lnTo>
                      <a:lnTo>
                        <a:pt x="128" y="19"/>
                      </a:lnTo>
                      <a:lnTo>
                        <a:pt x="128" y="13"/>
                      </a:lnTo>
                      <a:lnTo>
                        <a:pt x="128" y="7"/>
                      </a:lnTo>
                      <a:lnTo>
                        <a:pt x="126" y="4"/>
                      </a:lnTo>
                      <a:lnTo>
                        <a:pt x="113" y="2"/>
                      </a:lnTo>
                      <a:lnTo>
                        <a:pt x="0" y="0"/>
                      </a:lnTo>
                      <a:lnTo>
                        <a:pt x="2" y="7"/>
                      </a:lnTo>
                      <a:close/>
                    </a:path>
                  </a:pathLst>
                </a:custGeom>
                <a:solidFill>
                  <a:srgbClr val="FFFFFF"/>
                </a:solidFill>
                <a:ln w="9525">
                  <a:noFill/>
                  <a:round/>
                  <a:headEnd/>
                  <a:tailEnd/>
                </a:ln>
              </p:spPr>
              <p:txBody>
                <a:bodyPr/>
                <a:lstStyle/>
                <a:p>
                  <a:endParaRPr lang="en-IE"/>
                </a:p>
              </p:txBody>
            </p:sp>
            <p:sp>
              <p:nvSpPr>
                <p:cNvPr id="33003" name="Freeform 167"/>
                <p:cNvSpPr>
                  <a:spLocks/>
                </p:cNvSpPr>
                <p:nvPr/>
              </p:nvSpPr>
              <p:spPr bwMode="auto">
                <a:xfrm>
                  <a:off x="3251" y="1700"/>
                  <a:ext cx="128" cy="34"/>
                </a:xfrm>
                <a:custGeom>
                  <a:avLst/>
                  <a:gdLst>
                    <a:gd name="T0" fmla="*/ 2 w 128"/>
                    <a:gd name="T1" fmla="*/ 7 h 34"/>
                    <a:gd name="T2" fmla="*/ 113 w 128"/>
                    <a:gd name="T3" fmla="*/ 26 h 34"/>
                    <a:gd name="T4" fmla="*/ 126 w 128"/>
                    <a:gd name="T5" fmla="*/ 34 h 34"/>
                    <a:gd name="T6" fmla="*/ 128 w 128"/>
                    <a:gd name="T7" fmla="*/ 32 h 34"/>
                    <a:gd name="T8" fmla="*/ 128 w 128"/>
                    <a:gd name="T9" fmla="*/ 28 h 34"/>
                    <a:gd name="T10" fmla="*/ 128 w 128"/>
                    <a:gd name="T11" fmla="*/ 22 h 34"/>
                    <a:gd name="T12" fmla="*/ 128 w 128"/>
                    <a:gd name="T13" fmla="*/ 19 h 34"/>
                    <a:gd name="T14" fmla="*/ 128 w 128"/>
                    <a:gd name="T15" fmla="*/ 13 h 34"/>
                    <a:gd name="T16" fmla="*/ 128 w 128"/>
                    <a:gd name="T17" fmla="*/ 7 h 34"/>
                    <a:gd name="T18" fmla="*/ 126 w 128"/>
                    <a:gd name="T19" fmla="*/ 4 h 34"/>
                    <a:gd name="T20" fmla="*/ 113 w 128"/>
                    <a:gd name="T21" fmla="*/ 2 h 34"/>
                    <a:gd name="T22" fmla="*/ 0 w 128"/>
                    <a:gd name="T23" fmla="*/ 0 h 34"/>
                    <a:gd name="T24" fmla="*/ 2 w 128"/>
                    <a:gd name="T25" fmla="*/ 7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
                    <a:gd name="T40" fmla="*/ 0 h 34"/>
                    <a:gd name="T41" fmla="*/ 128 w 128"/>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 h="34">
                      <a:moveTo>
                        <a:pt x="2" y="7"/>
                      </a:moveTo>
                      <a:lnTo>
                        <a:pt x="113" y="26"/>
                      </a:lnTo>
                      <a:lnTo>
                        <a:pt x="126" y="34"/>
                      </a:lnTo>
                      <a:lnTo>
                        <a:pt x="128" y="32"/>
                      </a:lnTo>
                      <a:lnTo>
                        <a:pt x="128" y="28"/>
                      </a:lnTo>
                      <a:lnTo>
                        <a:pt x="128" y="22"/>
                      </a:lnTo>
                      <a:lnTo>
                        <a:pt x="128" y="19"/>
                      </a:lnTo>
                      <a:lnTo>
                        <a:pt x="128" y="13"/>
                      </a:lnTo>
                      <a:lnTo>
                        <a:pt x="128" y="7"/>
                      </a:lnTo>
                      <a:lnTo>
                        <a:pt x="126" y="4"/>
                      </a:lnTo>
                      <a:lnTo>
                        <a:pt x="113" y="2"/>
                      </a:lnTo>
                      <a:lnTo>
                        <a:pt x="0" y="0"/>
                      </a:lnTo>
                      <a:lnTo>
                        <a:pt x="2" y="7"/>
                      </a:lnTo>
                    </a:path>
                  </a:pathLst>
                </a:custGeom>
                <a:noFill/>
                <a:ln w="0" cap="sq">
                  <a:solidFill>
                    <a:srgbClr val="FFFFFF"/>
                  </a:solidFill>
                  <a:prstDash val="solid"/>
                  <a:miter lim="800000"/>
                  <a:headEnd/>
                  <a:tailEnd/>
                </a:ln>
              </p:spPr>
              <p:txBody>
                <a:bodyPr/>
                <a:lstStyle/>
                <a:p>
                  <a:endParaRPr lang="en-IE"/>
                </a:p>
              </p:txBody>
            </p:sp>
            <p:sp>
              <p:nvSpPr>
                <p:cNvPr id="33004" name="Freeform 168"/>
                <p:cNvSpPr>
                  <a:spLocks/>
                </p:cNvSpPr>
                <p:nvPr/>
              </p:nvSpPr>
              <p:spPr bwMode="auto">
                <a:xfrm>
                  <a:off x="3136" y="1730"/>
                  <a:ext cx="201" cy="89"/>
                </a:xfrm>
                <a:custGeom>
                  <a:avLst/>
                  <a:gdLst>
                    <a:gd name="T0" fmla="*/ 113 w 201"/>
                    <a:gd name="T1" fmla="*/ 0 h 89"/>
                    <a:gd name="T2" fmla="*/ 201 w 201"/>
                    <a:gd name="T3" fmla="*/ 32 h 89"/>
                    <a:gd name="T4" fmla="*/ 199 w 201"/>
                    <a:gd name="T5" fmla="*/ 34 h 89"/>
                    <a:gd name="T6" fmla="*/ 192 w 201"/>
                    <a:gd name="T7" fmla="*/ 40 h 89"/>
                    <a:gd name="T8" fmla="*/ 177 w 201"/>
                    <a:gd name="T9" fmla="*/ 47 h 89"/>
                    <a:gd name="T10" fmla="*/ 158 w 201"/>
                    <a:gd name="T11" fmla="*/ 57 h 89"/>
                    <a:gd name="T12" fmla="*/ 130 w 201"/>
                    <a:gd name="T13" fmla="*/ 66 h 89"/>
                    <a:gd name="T14" fmla="*/ 96 w 201"/>
                    <a:gd name="T15" fmla="*/ 75 h 89"/>
                    <a:gd name="T16" fmla="*/ 53 w 201"/>
                    <a:gd name="T17" fmla="*/ 83 h 89"/>
                    <a:gd name="T18" fmla="*/ 0 w 201"/>
                    <a:gd name="T19" fmla="*/ 89 h 89"/>
                    <a:gd name="T20" fmla="*/ 6 w 201"/>
                    <a:gd name="T21" fmla="*/ 87 h 89"/>
                    <a:gd name="T22" fmla="*/ 21 w 201"/>
                    <a:gd name="T23" fmla="*/ 81 h 89"/>
                    <a:gd name="T24" fmla="*/ 38 w 201"/>
                    <a:gd name="T25" fmla="*/ 74 h 89"/>
                    <a:gd name="T26" fmla="*/ 56 w 201"/>
                    <a:gd name="T27" fmla="*/ 64 h 89"/>
                    <a:gd name="T28" fmla="*/ 64 w 201"/>
                    <a:gd name="T29" fmla="*/ 58 h 89"/>
                    <a:gd name="T30" fmla="*/ 70 w 201"/>
                    <a:gd name="T31" fmla="*/ 55 h 89"/>
                    <a:gd name="T32" fmla="*/ 71 w 201"/>
                    <a:gd name="T33" fmla="*/ 49 h 89"/>
                    <a:gd name="T34" fmla="*/ 73 w 201"/>
                    <a:gd name="T35" fmla="*/ 45 h 89"/>
                    <a:gd name="T36" fmla="*/ 70 w 201"/>
                    <a:gd name="T37" fmla="*/ 40 h 89"/>
                    <a:gd name="T38" fmla="*/ 62 w 201"/>
                    <a:gd name="T39" fmla="*/ 36 h 89"/>
                    <a:gd name="T40" fmla="*/ 51 w 201"/>
                    <a:gd name="T41" fmla="*/ 32 h 89"/>
                    <a:gd name="T42" fmla="*/ 36 w 201"/>
                    <a:gd name="T43" fmla="*/ 30 h 89"/>
                    <a:gd name="T44" fmla="*/ 38 w 201"/>
                    <a:gd name="T45" fmla="*/ 30 h 89"/>
                    <a:gd name="T46" fmla="*/ 43 w 201"/>
                    <a:gd name="T47" fmla="*/ 28 h 89"/>
                    <a:gd name="T48" fmla="*/ 51 w 201"/>
                    <a:gd name="T49" fmla="*/ 26 h 89"/>
                    <a:gd name="T50" fmla="*/ 62 w 201"/>
                    <a:gd name="T51" fmla="*/ 24 h 89"/>
                    <a:gd name="T52" fmla="*/ 73 w 201"/>
                    <a:gd name="T53" fmla="*/ 19 h 89"/>
                    <a:gd name="T54" fmla="*/ 87 w 201"/>
                    <a:gd name="T55" fmla="*/ 15 h 89"/>
                    <a:gd name="T56" fmla="*/ 100 w 201"/>
                    <a:gd name="T57" fmla="*/ 8 h 89"/>
                    <a:gd name="T58" fmla="*/ 113 w 201"/>
                    <a:gd name="T59" fmla="*/ 0 h 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1"/>
                    <a:gd name="T91" fmla="*/ 0 h 89"/>
                    <a:gd name="T92" fmla="*/ 201 w 201"/>
                    <a:gd name="T93" fmla="*/ 89 h 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1" h="89">
                      <a:moveTo>
                        <a:pt x="113" y="0"/>
                      </a:moveTo>
                      <a:lnTo>
                        <a:pt x="201" y="32"/>
                      </a:lnTo>
                      <a:lnTo>
                        <a:pt x="199" y="34"/>
                      </a:lnTo>
                      <a:lnTo>
                        <a:pt x="192" y="40"/>
                      </a:lnTo>
                      <a:lnTo>
                        <a:pt x="177" y="47"/>
                      </a:lnTo>
                      <a:lnTo>
                        <a:pt x="158" y="57"/>
                      </a:lnTo>
                      <a:lnTo>
                        <a:pt x="130" y="66"/>
                      </a:lnTo>
                      <a:lnTo>
                        <a:pt x="96" y="75"/>
                      </a:lnTo>
                      <a:lnTo>
                        <a:pt x="53" y="83"/>
                      </a:lnTo>
                      <a:lnTo>
                        <a:pt x="0" y="89"/>
                      </a:lnTo>
                      <a:lnTo>
                        <a:pt x="6" y="87"/>
                      </a:lnTo>
                      <a:lnTo>
                        <a:pt x="21" y="81"/>
                      </a:lnTo>
                      <a:lnTo>
                        <a:pt x="38" y="74"/>
                      </a:lnTo>
                      <a:lnTo>
                        <a:pt x="56" y="64"/>
                      </a:lnTo>
                      <a:lnTo>
                        <a:pt x="64" y="58"/>
                      </a:lnTo>
                      <a:lnTo>
                        <a:pt x="70" y="55"/>
                      </a:lnTo>
                      <a:lnTo>
                        <a:pt x="71" y="49"/>
                      </a:lnTo>
                      <a:lnTo>
                        <a:pt x="73" y="45"/>
                      </a:lnTo>
                      <a:lnTo>
                        <a:pt x="70" y="40"/>
                      </a:lnTo>
                      <a:lnTo>
                        <a:pt x="62" y="36"/>
                      </a:lnTo>
                      <a:lnTo>
                        <a:pt x="51" y="32"/>
                      </a:lnTo>
                      <a:lnTo>
                        <a:pt x="36" y="30"/>
                      </a:lnTo>
                      <a:lnTo>
                        <a:pt x="38" y="30"/>
                      </a:lnTo>
                      <a:lnTo>
                        <a:pt x="43" y="28"/>
                      </a:lnTo>
                      <a:lnTo>
                        <a:pt x="51" y="26"/>
                      </a:lnTo>
                      <a:lnTo>
                        <a:pt x="62" y="24"/>
                      </a:lnTo>
                      <a:lnTo>
                        <a:pt x="73" y="19"/>
                      </a:lnTo>
                      <a:lnTo>
                        <a:pt x="87" y="15"/>
                      </a:lnTo>
                      <a:lnTo>
                        <a:pt x="100" y="8"/>
                      </a:lnTo>
                      <a:lnTo>
                        <a:pt x="113" y="0"/>
                      </a:lnTo>
                      <a:close/>
                    </a:path>
                  </a:pathLst>
                </a:custGeom>
                <a:solidFill>
                  <a:srgbClr val="DEFFBF"/>
                </a:solidFill>
                <a:ln w="9525">
                  <a:noFill/>
                  <a:round/>
                  <a:headEnd/>
                  <a:tailEnd/>
                </a:ln>
              </p:spPr>
              <p:txBody>
                <a:bodyPr/>
                <a:lstStyle/>
                <a:p>
                  <a:endParaRPr lang="en-IE"/>
                </a:p>
              </p:txBody>
            </p:sp>
            <p:sp>
              <p:nvSpPr>
                <p:cNvPr id="33005" name="Freeform 169"/>
                <p:cNvSpPr>
                  <a:spLocks/>
                </p:cNvSpPr>
                <p:nvPr/>
              </p:nvSpPr>
              <p:spPr bwMode="auto">
                <a:xfrm>
                  <a:off x="3136" y="1730"/>
                  <a:ext cx="201" cy="89"/>
                </a:xfrm>
                <a:custGeom>
                  <a:avLst/>
                  <a:gdLst>
                    <a:gd name="T0" fmla="*/ 113 w 201"/>
                    <a:gd name="T1" fmla="*/ 0 h 89"/>
                    <a:gd name="T2" fmla="*/ 201 w 201"/>
                    <a:gd name="T3" fmla="*/ 32 h 89"/>
                    <a:gd name="T4" fmla="*/ 199 w 201"/>
                    <a:gd name="T5" fmla="*/ 34 h 89"/>
                    <a:gd name="T6" fmla="*/ 192 w 201"/>
                    <a:gd name="T7" fmla="*/ 40 h 89"/>
                    <a:gd name="T8" fmla="*/ 177 w 201"/>
                    <a:gd name="T9" fmla="*/ 47 h 89"/>
                    <a:gd name="T10" fmla="*/ 158 w 201"/>
                    <a:gd name="T11" fmla="*/ 57 h 89"/>
                    <a:gd name="T12" fmla="*/ 130 w 201"/>
                    <a:gd name="T13" fmla="*/ 66 h 89"/>
                    <a:gd name="T14" fmla="*/ 96 w 201"/>
                    <a:gd name="T15" fmla="*/ 75 h 89"/>
                    <a:gd name="T16" fmla="*/ 53 w 201"/>
                    <a:gd name="T17" fmla="*/ 83 h 89"/>
                    <a:gd name="T18" fmla="*/ 0 w 201"/>
                    <a:gd name="T19" fmla="*/ 89 h 89"/>
                    <a:gd name="T20" fmla="*/ 6 w 201"/>
                    <a:gd name="T21" fmla="*/ 87 h 89"/>
                    <a:gd name="T22" fmla="*/ 21 w 201"/>
                    <a:gd name="T23" fmla="*/ 81 h 89"/>
                    <a:gd name="T24" fmla="*/ 38 w 201"/>
                    <a:gd name="T25" fmla="*/ 74 h 89"/>
                    <a:gd name="T26" fmla="*/ 56 w 201"/>
                    <a:gd name="T27" fmla="*/ 64 h 89"/>
                    <a:gd name="T28" fmla="*/ 64 w 201"/>
                    <a:gd name="T29" fmla="*/ 58 h 89"/>
                    <a:gd name="T30" fmla="*/ 70 w 201"/>
                    <a:gd name="T31" fmla="*/ 55 h 89"/>
                    <a:gd name="T32" fmla="*/ 71 w 201"/>
                    <a:gd name="T33" fmla="*/ 49 h 89"/>
                    <a:gd name="T34" fmla="*/ 73 w 201"/>
                    <a:gd name="T35" fmla="*/ 45 h 89"/>
                    <a:gd name="T36" fmla="*/ 70 w 201"/>
                    <a:gd name="T37" fmla="*/ 40 h 89"/>
                    <a:gd name="T38" fmla="*/ 62 w 201"/>
                    <a:gd name="T39" fmla="*/ 36 h 89"/>
                    <a:gd name="T40" fmla="*/ 51 w 201"/>
                    <a:gd name="T41" fmla="*/ 32 h 89"/>
                    <a:gd name="T42" fmla="*/ 36 w 201"/>
                    <a:gd name="T43" fmla="*/ 30 h 89"/>
                    <a:gd name="T44" fmla="*/ 38 w 201"/>
                    <a:gd name="T45" fmla="*/ 30 h 89"/>
                    <a:gd name="T46" fmla="*/ 43 w 201"/>
                    <a:gd name="T47" fmla="*/ 28 h 89"/>
                    <a:gd name="T48" fmla="*/ 51 w 201"/>
                    <a:gd name="T49" fmla="*/ 26 h 89"/>
                    <a:gd name="T50" fmla="*/ 62 w 201"/>
                    <a:gd name="T51" fmla="*/ 24 h 89"/>
                    <a:gd name="T52" fmla="*/ 73 w 201"/>
                    <a:gd name="T53" fmla="*/ 19 h 89"/>
                    <a:gd name="T54" fmla="*/ 87 w 201"/>
                    <a:gd name="T55" fmla="*/ 15 h 89"/>
                    <a:gd name="T56" fmla="*/ 100 w 201"/>
                    <a:gd name="T57" fmla="*/ 8 h 89"/>
                    <a:gd name="T58" fmla="*/ 113 w 201"/>
                    <a:gd name="T59" fmla="*/ 0 h 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1"/>
                    <a:gd name="T91" fmla="*/ 0 h 89"/>
                    <a:gd name="T92" fmla="*/ 201 w 201"/>
                    <a:gd name="T93" fmla="*/ 89 h 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1" h="89">
                      <a:moveTo>
                        <a:pt x="113" y="0"/>
                      </a:moveTo>
                      <a:lnTo>
                        <a:pt x="201" y="32"/>
                      </a:lnTo>
                      <a:lnTo>
                        <a:pt x="199" y="34"/>
                      </a:lnTo>
                      <a:lnTo>
                        <a:pt x="192" y="40"/>
                      </a:lnTo>
                      <a:lnTo>
                        <a:pt x="177" y="47"/>
                      </a:lnTo>
                      <a:lnTo>
                        <a:pt x="158" y="57"/>
                      </a:lnTo>
                      <a:lnTo>
                        <a:pt x="130" y="66"/>
                      </a:lnTo>
                      <a:lnTo>
                        <a:pt x="96" y="75"/>
                      </a:lnTo>
                      <a:lnTo>
                        <a:pt x="53" y="83"/>
                      </a:lnTo>
                      <a:lnTo>
                        <a:pt x="0" y="89"/>
                      </a:lnTo>
                      <a:lnTo>
                        <a:pt x="6" y="87"/>
                      </a:lnTo>
                      <a:lnTo>
                        <a:pt x="21" y="81"/>
                      </a:lnTo>
                      <a:lnTo>
                        <a:pt x="38" y="74"/>
                      </a:lnTo>
                      <a:lnTo>
                        <a:pt x="56" y="64"/>
                      </a:lnTo>
                      <a:lnTo>
                        <a:pt x="64" y="58"/>
                      </a:lnTo>
                      <a:lnTo>
                        <a:pt x="70" y="55"/>
                      </a:lnTo>
                      <a:lnTo>
                        <a:pt x="71" y="49"/>
                      </a:lnTo>
                      <a:lnTo>
                        <a:pt x="73" y="45"/>
                      </a:lnTo>
                      <a:lnTo>
                        <a:pt x="70" y="40"/>
                      </a:lnTo>
                      <a:lnTo>
                        <a:pt x="62" y="36"/>
                      </a:lnTo>
                      <a:lnTo>
                        <a:pt x="51" y="32"/>
                      </a:lnTo>
                      <a:lnTo>
                        <a:pt x="36" y="30"/>
                      </a:lnTo>
                      <a:lnTo>
                        <a:pt x="38" y="30"/>
                      </a:lnTo>
                      <a:lnTo>
                        <a:pt x="43" y="28"/>
                      </a:lnTo>
                      <a:lnTo>
                        <a:pt x="51" y="26"/>
                      </a:lnTo>
                      <a:lnTo>
                        <a:pt x="62" y="24"/>
                      </a:lnTo>
                      <a:lnTo>
                        <a:pt x="73" y="19"/>
                      </a:lnTo>
                      <a:lnTo>
                        <a:pt x="87" y="15"/>
                      </a:lnTo>
                      <a:lnTo>
                        <a:pt x="100" y="8"/>
                      </a:lnTo>
                      <a:lnTo>
                        <a:pt x="113" y="0"/>
                      </a:lnTo>
                    </a:path>
                  </a:pathLst>
                </a:custGeom>
                <a:noFill/>
                <a:ln w="0" cap="sq">
                  <a:solidFill>
                    <a:srgbClr val="DEFFBF"/>
                  </a:solidFill>
                  <a:prstDash val="solid"/>
                  <a:miter lim="800000"/>
                  <a:headEnd/>
                  <a:tailEnd/>
                </a:ln>
              </p:spPr>
              <p:txBody>
                <a:bodyPr/>
                <a:lstStyle/>
                <a:p>
                  <a:endParaRPr lang="en-IE"/>
                </a:p>
              </p:txBody>
            </p:sp>
            <p:sp>
              <p:nvSpPr>
                <p:cNvPr id="33006" name="Freeform 170"/>
                <p:cNvSpPr>
                  <a:spLocks/>
                </p:cNvSpPr>
                <p:nvPr/>
              </p:nvSpPr>
              <p:spPr bwMode="auto">
                <a:xfrm>
                  <a:off x="2966" y="1745"/>
                  <a:ext cx="151" cy="74"/>
                </a:xfrm>
                <a:custGeom>
                  <a:avLst/>
                  <a:gdLst>
                    <a:gd name="T0" fmla="*/ 64 w 151"/>
                    <a:gd name="T1" fmla="*/ 0 h 74"/>
                    <a:gd name="T2" fmla="*/ 0 w 151"/>
                    <a:gd name="T3" fmla="*/ 51 h 74"/>
                    <a:gd name="T4" fmla="*/ 4 w 151"/>
                    <a:gd name="T5" fmla="*/ 51 h 74"/>
                    <a:gd name="T6" fmla="*/ 14 w 151"/>
                    <a:gd name="T7" fmla="*/ 55 h 74"/>
                    <a:gd name="T8" fmla="*/ 27 w 151"/>
                    <a:gd name="T9" fmla="*/ 57 h 74"/>
                    <a:gd name="T10" fmla="*/ 44 w 151"/>
                    <a:gd name="T11" fmla="*/ 60 h 74"/>
                    <a:gd name="T12" fmla="*/ 64 w 151"/>
                    <a:gd name="T13" fmla="*/ 66 h 74"/>
                    <a:gd name="T14" fmla="*/ 85 w 151"/>
                    <a:gd name="T15" fmla="*/ 68 h 74"/>
                    <a:gd name="T16" fmla="*/ 106 w 151"/>
                    <a:gd name="T17" fmla="*/ 72 h 74"/>
                    <a:gd name="T18" fmla="*/ 127 w 151"/>
                    <a:gd name="T19" fmla="*/ 74 h 74"/>
                    <a:gd name="T20" fmla="*/ 129 w 151"/>
                    <a:gd name="T21" fmla="*/ 72 h 74"/>
                    <a:gd name="T22" fmla="*/ 134 w 151"/>
                    <a:gd name="T23" fmla="*/ 70 h 74"/>
                    <a:gd name="T24" fmla="*/ 142 w 151"/>
                    <a:gd name="T25" fmla="*/ 66 h 74"/>
                    <a:gd name="T26" fmla="*/ 147 w 151"/>
                    <a:gd name="T27" fmla="*/ 60 h 74"/>
                    <a:gd name="T28" fmla="*/ 149 w 151"/>
                    <a:gd name="T29" fmla="*/ 57 h 74"/>
                    <a:gd name="T30" fmla="*/ 151 w 151"/>
                    <a:gd name="T31" fmla="*/ 53 h 74"/>
                    <a:gd name="T32" fmla="*/ 151 w 151"/>
                    <a:gd name="T33" fmla="*/ 47 h 74"/>
                    <a:gd name="T34" fmla="*/ 149 w 151"/>
                    <a:gd name="T35" fmla="*/ 43 h 74"/>
                    <a:gd name="T36" fmla="*/ 147 w 151"/>
                    <a:gd name="T37" fmla="*/ 38 h 74"/>
                    <a:gd name="T38" fmla="*/ 144 w 151"/>
                    <a:gd name="T39" fmla="*/ 32 h 74"/>
                    <a:gd name="T40" fmla="*/ 136 w 151"/>
                    <a:gd name="T41" fmla="*/ 25 h 74"/>
                    <a:gd name="T42" fmla="*/ 129 w 151"/>
                    <a:gd name="T43" fmla="*/ 19 h 74"/>
                    <a:gd name="T44" fmla="*/ 125 w 151"/>
                    <a:gd name="T45" fmla="*/ 19 h 74"/>
                    <a:gd name="T46" fmla="*/ 119 w 151"/>
                    <a:gd name="T47" fmla="*/ 17 h 74"/>
                    <a:gd name="T48" fmla="*/ 110 w 151"/>
                    <a:gd name="T49" fmla="*/ 15 h 74"/>
                    <a:gd name="T50" fmla="*/ 98 w 151"/>
                    <a:gd name="T51" fmla="*/ 13 h 74"/>
                    <a:gd name="T52" fmla="*/ 87 w 151"/>
                    <a:gd name="T53" fmla="*/ 9 h 74"/>
                    <a:gd name="T54" fmla="*/ 78 w 151"/>
                    <a:gd name="T55" fmla="*/ 8 h 74"/>
                    <a:gd name="T56" fmla="*/ 68 w 151"/>
                    <a:gd name="T57" fmla="*/ 4 h 74"/>
                    <a:gd name="T58" fmla="*/ 64 w 151"/>
                    <a:gd name="T59" fmla="*/ 0 h 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1"/>
                    <a:gd name="T91" fmla="*/ 0 h 74"/>
                    <a:gd name="T92" fmla="*/ 151 w 151"/>
                    <a:gd name="T93" fmla="*/ 74 h 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1" h="74">
                      <a:moveTo>
                        <a:pt x="64" y="0"/>
                      </a:moveTo>
                      <a:lnTo>
                        <a:pt x="0" y="51"/>
                      </a:lnTo>
                      <a:lnTo>
                        <a:pt x="4" y="51"/>
                      </a:lnTo>
                      <a:lnTo>
                        <a:pt x="14" y="55"/>
                      </a:lnTo>
                      <a:lnTo>
                        <a:pt x="27" y="57"/>
                      </a:lnTo>
                      <a:lnTo>
                        <a:pt x="44" y="60"/>
                      </a:lnTo>
                      <a:lnTo>
                        <a:pt x="64" y="66"/>
                      </a:lnTo>
                      <a:lnTo>
                        <a:pt x="85" y="68"/>
                      </a:lnTo>
                      <a:lnTo>
                        <a:pt x="106" y="72"/>
                      </a:lnTo>
                      <a:lnTo>
                        <a:pt x="127" y="74"/>
                      </a:lnTo>
                      <a:lnTo>
                        <a:pt x="129" y="72"/>
                      </a:lnTo>
                      <a:lnTo>
                        <a:pt x="134" y="70"/>
                      </a:lnTo>
                      <a:lnTo>
                        <a:pt x="142" y="66"/>
                      </a:lnTo>
                      <a:lnTo>
                        <a:pt x="147" y="60"/>
                      </a:lnTo>
                      <a:lnTo>
                        <a:pt x="149" y="57"/>
                      </a:lnTo>
                      <a:lnTo>
                        <a:pt x="151" y="53"/>
                      </a:lnTo>
                      <a:lnTo>
                        <a:pt x="151" y="47"/>
                      </a:lnTo>
                      <a:lnTo>
                        <a:pt x="149" y="43"/>
                      </a:lnTo>
                      <a:lnTo>
                        <a:pt x="147" y="38"/>
                      </a:lnTo>
                      <a:lnTo>
                        <a:pt x="144" y="32"/>
                      </a:lnTo>
                      <a:lnTo>
                        <a:pt x="136" y="25"/>
                      </a:lnTo>
                      <a:lnTo>
                        <a:pt x="129" y="19"/>
                      </a:lnTo>
                      <a:lnTo>
                        <a:pt x="125" y="19"/>
                      </a:lnTo>
                      <a:lnTo>
                        <a:pt x="119" y="17"/>
                      </a:lnTo>
                      <a:lnTo>
                        <a:pt x="110" y="15"/>
                      </a:lnTo>
                      <a:lnTo>
                        <a:pt x="98" y="13"/>
                      </a:lnTo>
                      <a:lnTo>
                        <a:pt x="87" y="9"/>
                      </a:lnTo>
                      <a:lnTo>
                        <a:pt x="78" y="8"/>
                      </a:lnTo>
                      <a:lnTo>
                        <a:pt x="68" y="4"/>
                      </a:lnTo>
                      <a:lnTo>
                        <a:pt x="64" y="0"/>
                      </a:lnTo>
                      <a:close/>
                    </a:path>
                  </a:pathLst>
                </a:custGeom>
                <a:solidFill>
                  <a:srgbClr val="7FFFBF"/>
                </a:solidFill>
                <a:ln w="9525">
                  <a:noFill/>
                  <a:round/>
                  <a:headEnd/>
                  <a:tailEnd/>
                </a:ln>
              </p:spPr>
              <p:txBody>
                <a:bodyPr/>
                <a:lstStyle/>
                <a:p>
                  <a:endParaRPr lang="en-IE"/>
                </a:p>
              </p:txBody>
            </p:sp>
            <p:sp>
              <p:nvSpPr>
                <p:cNvPr id="33007" name="Freeform 171"/>
                <p:cNvSpPr>
                  <a:spLocks/>
                </p:cNvSpPr>
                <p:nvPr/>
              </p:nvSpPr>
              <p:spPr bwMode="auto">
                <a:xfrm>
                  <a:off x="2966" y="1745"/>
                  <a:ext cx="151" cy="74"/>
                </a:xfrm>
                <a:custGeom>
                  <a:avLst/>
                  <a:gdLst>
                    <a:gd name="T0" fmla="*/ 64 w 151"/>
                    <a:gd name="T1" fmla="*/ 0 h 74"/>
                    <a:gd name="T2" fmla="*/ 0 w 151"/>
                    <a:gd name="T3" fmla="*/ 51 h 74"/>
                    <a:gd name="T4" fmla="*/ 4 w 151"/>
                    <a:gd name="T5" fmla="*/ 51 h 74"/>
                    <a:gd name="T6" fmla="*/ 14 w 151"/>
                    <a:gd name="T7" fmla="*/ 55 h 74"/>
                    <a:gd name="T8" fmla="*/ 27 w 151"/>
                    <a:gd name="T9" fmla="*/ 57 h 74"/>
                    <a:gd name="T10" fmla="*/ 44 w 151"/>
                    <a:gd name="T11" fmla="*/ 60 h 74"/>
                    <a:gd name="T12" fmla="*/ 64 w 151"/>
                    <a:gd name="T13" fmla="*/ 66 h 74"/>
                    <a:gd name="T14" fmla="*/ 85 w 151"/>
                    <a:gd name="T15" fmla="*/ 68 h 74"/>
                    <a:gd name="T16" fmla="*/ 106 w 151"/>
                    <a:gd name="T17" fmla="*/ 72 h 74"/>
                    <a:gd name="T18" fmla="*/ 127 w 151"/>
                    <a:gd name="T19" fmla="*/ 74 h 74"/>
                    <a:gd name="T20" fmla="*/ 129 w 151"/>
                    <a:gd name="T21" fmla="*/ 72 h 74"/>
                    <a:gd name="T22" fmla="*/ 134 w 151"/>
                    <a:gd name="T23" fmla="*/ 70 h 74"/>
                    <a:gd name="T24" fmla="*/ 142 w 151"/>
                    <a:gd name="T25" fmla="*/ 66 h 74"/>
                    <a:gd name="T26" fmla="*/ 147 w 151"/>
                    <a:gd name="T27" fmla="*/ 60 h 74"/>
                    <a:gd name="T28" fmla="*/ 149 w 151"/>
                    <a:gd name="T29" fmla="*/ 57 h 74"/>
                    <a:gd name="T30" fmla="*/ 151 w 151"/>
                    <a:gd name="T31" fmla="*/ 53 h 74"/>
                    <a:gd name="T32" fmla="*/ 151 w 151"/>
                    <a:gd name="T33" fmla="*/ 47 h 74"/>
                    <a:gd name="T34" fmla="*/ 149 w 151"/>
                    <a:gd name="T35" fmla="*/ 43 h 74"/>
                    <a:gd name="T36" fmla="*/ 147 w 151"/>
                    <a:gd name="T37" fmla="*/ 38 h 74"/>
                    <a:gd name="T38" fmla="*/ 144 w 151"/>
                    <a:gd name="T39" fmla="*/ 32 h 74"/>
                    <a:gd name="T40" fmla="*/ 136 w 151"/>
                    <a:gd name="T41" fmla="*/ 25 h 74"/>
                    <a:gd name="T42" fmla="*/ 129 w 151"/>
                    <a:gd name="T43" fmla="*/ 19 h 74"/>
                    <a:gd name="T44" fmla="*/ 125 w 151"/>
                    <a:gd name="T45" fmla="*/ 19 h 74"/>
                    <a:gd name="T46" fmla="*/ 119 w 151"/>
                    <a:gd name="T47" fmla="*/ 17 h 74"/>
                    <a:gd name="T48" fmla="*/ 110 w 151"/>
                    <a:gd name="T49" fmla="*/ 15 h 74"/>
                    <a:gd name="T50" fmla="*/ 98 w 151"/>
                    <a:gd name="T51" fmla="*/ 13 h 74"/>
                    <a:gd name="T52" fmla="*/ 87 w 151"/>
                    <a:gd name="T53" fmla="*/ 9 h 74"/>
                    <a:gd name="T54" fmla="*/ 78 w 151"/>
                    <a:gd name="T55" fmla="*/ 8 h 74"/>
                    <a:gd name="T56" fmla="*/ 68 w 151"/>
                    <a:gd name="T57" fmla="*/ 4 h 74"/>
                    <a:gd name="T58" fmla="*/ 64 w 151"/>
                    <a:gd name="T59" fmla="*/ 0 h 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1"/>
                    <a:gd name="T91" fmla="*/ 0 h 74"/>
                    <a:gd name="T92" fmla="*/ 151 w 151"/>
                    <a:gd name="T93" fmla="*/ 74 h 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1" h="74">
                      <a:moveTo>
                        <a:pt x="64" y="0"/>
                      </a:moveTo>
                      <a:lnTo>
                        <a:pt x="0" y="51"/>
                      </a:lnTo>
                      <a:lnTo>
                        <a:pt x="4" y="51"/>
                      </a:lnTo>
                      <a:lnTo>
                        <a:pt x="14" y="55"/>
                      </a:lnTo>
                      <a:lnTo>
                        <a:pt x="27" y="57"/>
                      </a:lnTo>
                      <a:lnTo>
                        <a:pt x="44" y="60"/>
                      </a:lnTo>
                      <a:lnTo>
                        <a:pt x="64" y="66"/>
                      </a:lnTo>
                      <a:lnTo>
                        <a:pt x="85" y="68"/>
                      </a:lnTo>
                      <a:lnTo>
                        <a:pt x="106" y="72"/>
                      </a:lnTo>
                      <a:lnTo>
                        <a:pt x="127" y="74"/>
                      </a:lnTo>
                      <a:lnTo>
                        <a:pt x="129" y="72"/>
                      </a:lnTo>
                      <a:lnTo>
                        <a:pt x="134" y="70"/>
                      </a:lnTo>
                      <a:lnTo>
                        <a:pt x="142" y="66"/>
                      </a:lnTo>
                      <a:lnTo>
                        <a:pt x="147" y="60"/>
                      </a:lnTo>
                      <a:lnTo>
                        <a:pt x="149" y="57"/>
                      </a:lnTo>
                      <a:lnTo>
                        <a:pt x="151" y="53"/>
                      </a:lnTo>
                      <a:lnTo>
                        <a:pt x="151" y="47"/>
                      </a:lnTo>
                      <a:lnTo>
                        <a:pt x="149" y="43"/>
                      </a:lnTo>
                      <a:lnTo>
                        <a:pt x="147" y="38"/>
                      </a:lnTo>
                      <a:lnTo>
                        <a:pt x="144" y="32"/>
                      </a:lnTo>
                      <a:lnTo>
                        <a:pt x="136" y="25"/>
                      </a:lnTo>
                      <a:lnTo>
                        <a:pt x="129" y="19"/>
                      </a:lnTo>
                      <a:lnTo>
                        <a:pt x="125" y="19"/>
                      </a:lnTo>
                      <a:lnTo>
                        <a:pt x="119" y="17"/>
                      </a:lnTo>
                      <a:lnTo>
                        <a:pt x="110" y="15"/>
                      </a:lnTo>
                      <a:lnTo>
                        <a:pt x="98" y="13"/>
                      </a:lnTo>
                      <a:lnTo>
                        <a:pt x="87" y="9"/>
                      </a:lnTo>
                      <a:lnTo>
                        <a:pt x="78" y="8"/>
                      </a:lnTo>
                      <a:lnTo>
                        <a:pt x="68" y="4"/>
                      </a:lnTo>
                      <a:lnTo>
                        <a:pt x="64" y="0"/>
                      </a:lnTo>
                    </a:path>
                  </a:pathLst>
                </a:custGeom>
                <a:noFill/>
                <a:ln w="0" cap="sq">
                  <a:solidFill>
                    <a:srgbClr val="7FFFBF"/>
                  </a:solidFill>
                  <a:prstDash val="solid"/>
                  <a:miter lim="800000"/>
                  <a:headEnd/>
                  <a:tailEnd/>
                </a:ln>
              </p:spPr>
              <p:txBody>
                <a:bodyPr/>
                <a:lstStyle/>
                <a:p>
                  <a:endParaRPr lang="en-IE"/>
                </a:p>
              </p:txBody>
            </p:sp>
            <p:sp>
              <p:nvSpPr>
                <p:cNvPr id="33008" name="Freeform 172"/>
                <p:cNvSpPr>
                  <a:spLocks/>
                </p:cNvSpPr>
                <p:nvPr/>
              </p:nvSpPr>
              <p:spPr bwMode="auto">
                <a:xfrm>
                  <a:off x="2732" y="1674"/>
                  <a:ext cx="698" cy="218"/>
                </a:xfrm>
                <a:custGeom>
                  <a:avLst/>
                  <a:gdLst>
                    <a:gd name="T0" fmla="*/ 698 w 698"/>
                    <a:gd name="T1" fmla="*/ 0 h 218"/>
                    <a:gd name="T2" fmla="*/ 0 w 698"/>
                    <a:gd name="T3" fmla="*/ 66 h 218"/>
                    <a:gd name="T4" fmla="*/ 0 w 698"/>
                    <a:gd name="T5" fmla="*/ 136 h 218"/>
                    <a:gd name="T6" fmla="*/ 56 w 698"/>
                    <a:gd name="T7" fmla="*/ 218 h 218"/>
                    <a:gd name="T8" fmla="*/ 0 60000 65536"/>
                    <a:gd name="T9" fmla="*/ 0 60000 65536"/>
                    <a:gd name="T10" fmla="*/ 0 60000 65536"/>
                    <a:gd name="T11" fmla="*/ 0 60000 65536"/>
                    <a:gd name="T12" fmla="*/ 0 w 698"/>
                    <a:gd name="T13" fmla="*/ 0 h 218"/>
                    <a:gd name="T14" fmla="*/ 698 w 698"/>
                    <a:gd name="T15" fmla="*/ 218 h 218"/>
                  </a:gdLst>
                  <a:ahLst/>
                  <a:cxnLst>
                    <a:cxn ang="T8">
                      <a:pos x="T0" y="T1"/>
                    </a:cxn>
                    <a:cxn ang="T9">
                      <a:pos x="T2" y="T3"/>
                    </a:cxn>
                    <a:cxn ang="T10">
                      <a:pos x="T4" y="T5"/>
                    </a:cxn>
                    <a:cxn ang="T11">
                      <a:pos x="T6" y="T7"/>
                    </a:cxn>
                  </a:cxnLst>
                  <a:rect l="T12" t="T13" r="T14" b="T15"/>
                  <a:pathLst>
                    <a:path w="698" h="218">
                      <a:moveTo>
                        <a:pt x="698" y="0"/>
                      </a:moveTo>
                      <a:lnTo>
                        <a:pt x="0" y="66"/>
                      </a:lnTo>
                      <a:lnTo>
                        <a:pt x="0" y="136"/>
                      </a:lnTo>
                      <a:lnTo>
                        <a:pt x="56" y="218"/>
                      </a:lnTo>
                    </a:path>
                  </a:pathLst>
                </a:custGeom>
                <a:noFill/>
                <a:ln w="6350" cap="flat" cmpd="sng">
                  <a:solidFill>
                    <a:srgbClr val="000000"/>
                  </a:solidFill>
                  <a:prstDash val="solid"/>
                  <a:round/>
                  <a:headEnd type="none" w="med" len="med"/>
                  <a:tailEnd type="none" w="med" len="med"/>
                </a:ln>
              </p:spPr>
              <p:txBody>
                <a:bodyPr tIns="27432" bIns="27432" anchor="ctr"/>
                <a:lstStyle/>
                <a:p>
                  <a:endParaRPr lang="en-IE"/>
                </a:p>
              </p:txBody>
            </p:sp>
            <p:sp>
              <p:nvSpPr>
                <p:cNvPr id="33009" name="Line 173"/>
                <p:cNvSpPr>
                  <a:spLocks noChangeShapeType="1"/>
                </p:cNvSpPr>
                <p:nvPr/>
              </p:nvSpPr>
              <p:spPr bwMode="auto">
                <a:xfrm flipH="1">
                  <a:off x="2846" y="1788"/>
                  <a:ext cx="788" cy="94"/>
                </a:xfrm>
                <a:prstGeom prst="line">
                  <a:avLst/>
                </a:prstGeom>
                <a:noFill/>
                <a:ln w="6350">
                  <a:solidFill>
                    <a:srgbClr val="000000"/>
                  </a:solidFill>
                  <a:round/>
                  <a:headEnd/>
                  <a:tailEnd/>
                </a:ln>
              </p:spPr>
              <p:txBody>
                <a:bodyPr tIns="27432" bIns="27432" anchor="ctr"/>
                <a:lstStyle/>
                <a:p>
                  <a:endParaRPr lang="en-IE"/>
                </a:p>
              </p:txBody>
            </p:sp>
            <p:sp>
              <p:nvSpPr>
                <p:cNvPr id="33010" name="Line 174"/>
                <p:cNvSpPr>
                  <a:spLocks noChangeShapeType="1"/>
                </p:cNvSpPr>
                <p:nvPr/>
              </p:nvSpPr>
              <p:spPr bwMode="auto">
                <a:xfrm flipV="1">
                  <a:off x="2840" y="1878"/>
                  <a:ext cx="0" cy="156"/>
                </a:xfrm>
                <a:prstGeom prst="line">
                  <a:avLst/>
                </a:prstGeom>
                <a:noFill/>
                <a:ln w="6350">
                  <a:solidFill>
                    <a:srgbClr val="000000"/>
                  </a:solidFill>
                  <a:round/>
                  <a:headEnd/>
                  <a:tailEnd/>
                </a:ln>
              </p:spPr>
              <p:txBody>
                <a:bodyPr tIns="27432" bIns="27432" anchor="ctr"/>
                <a:lstStyle/>
                <a:p>
                  <a:endParaRPr lang="en-IE"/>
                </a:p>
              </p:txBody>
            </p:sp>
            <p:sp>
              <p:nvSpPr>
                <p:cNvPr id="33011" name="Line 175"/>
                <p:cNvSpPr>
                  <a:spLocks noChangeShapeType="1"/>
                </p:cNvSpPr>
                <p:nvPr/>
              </p:nvSpPr>
              <p:spPr bwMode="auto">
                <a:xfrm flipH="1" flipV="1">
                  <a:off x="2738" y="1742"/>
                  <a:ext cx="102" cy="140"/>
                </a:xfrm>
                <a:prstGeom prst="line">
                  <a:avLst/>
                </a:prstGeom>
                <a:noFill/>
                <a:ln w="6350">
                  <a:solidFill>
                    <a:srgbClr val="000000"/>
                  </a:solidFill>
                  <a:round/>
                  <a:headEnd/>
                  <a:tailEnd/>
                </a:ln>
              </p:spPr>
              <p:txBody>
                <a:bodyPr tIns="27432" bIns="27432" anchor="ctr"/>
                <a:lstStyle/>
                <a:p>
                  <a:endParaRPr lang="en-IE"/>
                </a:p>
              </p:txBody>
            </p:sp>
          </p:grpSp>
          <p:grpSp>
            <p:nvGrpSpPr>
              <p:cNvPr id="14" name="Group 176"/>
              <p:cNvGrpSpPr>
                <a:grpSpLocks/>
              </p:cNvGrpSpPr>
              <p:nvPr/>
            </p:nvGrpSpPr>
            <p:grpSpPr bwMode="auto">
              <a:xfrm>
                <a:off x="747" y="1068"/>
                <a:ext cx="750" cy="144"/>
                <a:chOff x="97" y="1330"/>
                <a:chExt cx="750" cy="144"/>
              </a:xfrm>
            </p:grpSpPr>
            <p:sp>
              <p:nvSpPr>
                <p:cNvPr id="32952" name="Freeform 177"/>
                <p:cNvSpPr>
                  <a:spLocks/>
                </p:cNvSpPr>
                <p:nvPr/>
              </p:nvSpPr>
              <p:spPr bwMode="auto">
                <a:xfrm>
                  <a:off x="97" y="1330"/>
                  <a:ext cx="750" cy="144"/>
                </a:xfrm>
                <a:custGeom>
                  <a:avLst/>
                  <a:gdLst>
                    <a:gd name="T0" fmla="*/ 161 w 653"/>
                    <a:gd name="T1" fmla="*/ 0 h 125"/>
                    <a:gd name="T2" fmla="*/ 1174 w 653"/>
                    <a:gd name="T3" fmla="*/ 0 h 125"/>
                    <a:gd name="T4" fmla="*/ 1304 w 653"/>
                    <a:gd name="T5" fmla="*/ 97 h 125"/>
                    <a:gd name="T6" fmla="*/ 1304 w 653"/>
                    <a:gd name="T7" fmla="*/ 252 h 125"/>
                    <a:gd name="T8" fmla="*/ 0 w 653"/>
                    <a:gd name="T9" fmla="*/ 252 h 125"/>
                    <a:gd name="T10" fmla="*/ 0 w 653"/>
                    <a:gd name="T11" fmla="*/ 97 h 125"/>
                    <a:gd name="T12" fmla="*/ 161 w 653"/>
                    <a:gd name="T13" fmla="*/ 0 h 125"/>
                    <a:gd name="T14" fmla="*/ 0 60000 65536"/>
                    <a:gd name="T15" fmla="*/ 0 60000 65536"/>
                    <a:gd name="T16" fmla="*/ 0 60000 65536"/>
                    <a:gd name="T17" fmla="*/ 0 60000 65536"/>
                    <a:gd name="T18" fmla="*/ 0 60000 65536"/>
                    <a:gd name="T19" fmla="*/ 0 60000 65536"/>
                    <a:gd name="T20" fmla="*/ 0 60000 65536"/>
                    <a:gd name="T21" fmla="*/ 0 w 653"/>
                    <a:gd name="T22" fmla="*/ 0 h 125"/>
                    <a:gd name="T23" fmla="*/ 653 w 65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3" h="125">
                      <a:moveTo>
                        <a:pt x="80" y="0"/>
                      </a:moveTo>
                      <a:lnTo>
                        <a:pt x="588" y="0"/>
                      </a:lnTo>
                      <a:lnTo>
                        <a:pt x="652" y="48"/>
                      </a:lnTo>
                      <a:lnTo>
                        <a:pt x="652" y="124"/>
                      </a:lnTo>
                      <a:lnTo>
                        <a:pt x="0" y="124"/>
                      </a:lnTo>
                      <a:lnTo>
                        <a:pt x="0" y="48"/>
                      </a:lnTo>
                      <a:lnTo>
                        <a:pt x="80" y="0"/>
                      </a:lnTo>
                    </a:path>
                  </a:pathLst>
                </a:custGeom>
                <a:solidFill>
                  <a:srgbClr val="CECECE"/>
                </a:solidFill>
                <a:ln w="9525" cap="rnd" cmpd="sng">
                  <a:solidFill>
                    <a:srgbClr val="000000"/>
                  </a:solidFill>
                  <a:prstDash val="solid"/>
                  <a:round/>
                  <a:headEnd type="none" w="med" len="med"/>
                  <a:tailEnd type="none" w="med" len="med"/>
                </a:ln>
              </p:spPr>
              <p:txBody>
                <a:bodyPr/>
                <a:lstStyle/>
                <a:p>
                  <a:endParaRPr lang="en-IE"/>
                </a:p>
              </p:txBody>
            </p:sp>
            <p:sp>
              <p:nvSpPr>
                <p:cNvPr id="32953" name="Rectangle 178"/>
                <p:cNvSpPr>
                  <a:spLocks noChangeArrowheads="1"/>
                </p:cNvSpPr>
                <p:nvPr/>
              </p:nvSpPr>
              <p:spPr bwMode="auto">
                <a:xfrm>
                  <a:off x="127" y="1415"/>
                  <a:ext cx="689" cy="28"/>
                </a:xfrm>
                <a:prstGeom prst="rect">
                  <a:avLst/>
                </a:prstGeom>
                <a:solidFill>
                  <a:srgbClr val="FFFFFF"/>
                </a:solidFill>
                <a:ln w="12700">
                  <a:solidFill>
                    <a:srgbClr val="FFFFFF"/>
                  </a:solidFill>
                  <a:miter lim="800000"/>
                  <a:headEnd/>
                  <a:tailEnd/>
                </a:ln>
              </p:spPr>
              <p:txBody>
                <a:bodyPr anchor="ctr"/>
                <a:lstStyle/>
                <a:p>
                  <a:endParaRPr lang="en-IE">
                    <a:latin typeface="Calibri" pitchFamily="34" charset="0"/>
                  </a:endParaRPr>
                </a:p>
              </p:txBody>
            </p:sp>
            <p:grpSp>
              <p:nvGrpSpPr>
                <p:cNvPr id="15" name="Group 179"/>
                <p:cNvGrpSpPr>
                  <a:grpSpLocks/>
                </p:cNvGrpSpPr>
                <p:nvPr/>
              </p:nvGrpSpPr>
              <p:grpSpPr bwMode="auto">
                <a:xfrm>
                  <a:off x="198" y="1355"/>
                  <a:ext cx="577" cy="76"/>
                  <a:chOff x="4148" y="3661"/>
                  <a:chExt cx="502" cy="66"/>
                </a:xfrm>
              </p:grpSpPr>
              <p:sp>
                <p:nvSpPr>
                  <p:cNvPr id="32955" name="Rectangle 180"/>
                  <p:cNvSpPr>
                    <a:spLocks noChangeArrowheads="1"/>
                  </p:cNvSpPr>
                  <p:nvPr/>
                </p:nvSpPr>
                <p:spPr bwMode="auto">
                  <a:xfrm>
                    <a:off x="4148" y="3661"/>
                    <a:ext cx="42"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56" name="Rectangle 181"/>
                  <p:cNvSpPr>
                    <a:spLocks noChangeArrowheads="1"/>
                  </p:cNvSpPr>
                  <p:nvPr/>
                </p:nvSpPr>
                <p:spPr bwMode="auto">
                  <a:xfrm>
                    <a:off x="4188" y="3693"/>
                    <a:ext cx="42"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57" name="Rectangle 182"/>
                  <p:cNvSpPr>
                    <a:spLocks noChangeArrowheads="1"/>
                  </p:cNvSpPr>
                  <p:nvPr/>
                </p:nvSpPr>
                <p:spPr bwMode="auto">
                  <a:xfrm>
                    <a:off x="4230" y="3661"/>
                    <a:ext cx="46"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58" name="Rectangle 183"/>
                  <p:cNvSpPr>
                    <a:spLocks noChangeArrowheads="1"/>
                  </p:cNvSpPr>
                  <p:nvPr/>
                </p:nvSpPr>
                <p:spPr bwMode="auto">
                  <a:xfrm>
                    <a:off x="4274" y="3693"/>
                    <a:ext cx="40"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59" name="Rectangle 184"/>
                  <p:cNvSpPr>
                    <a:spLocks noChangeArrowheads="1"/>
                  </p:cNvSpPr>
                  <p:nvPr/>
                </p:nvSpPr>
                <p:spPr bwMode="auto">
                  <a:xfrm>
                    <a:off x="4316" y="3661"/>
                    <a:ext cx="42"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0" name="Rectangle 185"/>
                  <p:cNvSpPr>
                    <a:spLocks noChangeArrowheads="1"/>
                  </p:cNvSpPr>
                  <p:nvPr/>
                </p:nvSpPr>
                <p:spPr bwMode="auto">
                  <a:xfrm>
                    <a:off x="4356" y="3693"/>
                    <a:ext cx="40"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1" name="Rectangle 186"/>
                  <p:cNvSpPr>
                    <a:spLocks noChangeArrowheads="1"/>
                  </p:cNvSpPr>
                  <p:nvPr/>
                </p:nvSpPr>
                <p:spPr bwMode="auto">
                  <a:xfrm>
                    <a:off x="4400" y="3661"/>
                    <a:ext cx="40"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2" name="Rectangle 187"/>
                  <p:cNvSpPr>
                    <a:spLocks noChangeArrowheads="1"/>
                  </p:cNvSpPr>
                  <p:nvPr/>
                </p:nvSpPr>
                <p:spPr bwMode="auto">
                  <a:xfrm>
                    <a:off x="4438" y="3693"/>
                    <a:ext cx="42"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3" name="Rectangle 188"/>
                  <p:cNvSpPr>
                    <a:spLocks noChangeArrowheads="1"/>
                  </p:cNvSpPr>
                  <p:nvPr/>
                </p:nvSpPr>
                <p:spPr bwMode="auto">
                  <a:xfrm>
                    <a:off x="4484" y="3661"/>
                    <a:ext cx="42"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4" name="Rectangle 189"/>
                  <p:cNvSpPr>
                    <a:spLocks noChangeArrowheads="1"/>
                  </p:cNvSpPr>
                  <p:nvPr/>
                </p:nvSpPr>
                <p:spPr bwMode="auto">
                  <a:xfrm>
                    <a:off x="4524" y="3693"/>
                    <a:ext cx="44"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5" name="Rectangle 190"/>
                  <p:cNvSpPr>
                    <a:spLocks noChangeArrowheads="1"/>
                  </p:cNvSpPr>
                  <p:nvPr/>
                </p:nvSpPr>
                <p:spPr bwMode="auto">
                  <a:xfrm>
                    <a:off x="4568" y="3661"/>
                    <a:ext cx="42" cy="38"/>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66" name="Rectangle 191"/>
                  <p:cNvSpPr>
                    <a:spLocks noChangeArrowheads="1"/>
                  </p:cNvSpPr>
                  <p:nvPr/>
                </p:nvSpPr>
                <p:spPr bwMode="auto">
                  <a:xfrm>
                    <a:off x="4608" y="3693"/>
                    <a:ext cx="42" cy="34"/>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grpSp>
          </p:grpSp>
          <p:grpSp>
            <p:nvGrpSpPr>
              <p:cNvPr id="16" name="Group 192"/>
              <p:cNvGrpSpPr>
                <a:grpSpLocks/>
              </p:cNvGrpSpPr>
              <p:nvPr/>
            </p:nvGrpSpPr>
            <p:grpSpPr bwMode="auto">
              <a:xfrm>
                <a:off x="868" y="1199"/>
                <a:ext cx="577" cy="256"/>
                <a:chOff x="779" y="1497"/>
                <a:chExt cx="577" cy="256"/>
              </a:xfrm>
            </p:grpSpPr>
            <p:sp>
              <p:nvSpPr>
                <p:cNvPr id="32944" name="Freeform 193"/>
                <p:cNvSpPr>
                  <a:spLocks/>
                </p:cNvSpPr>
                <p:nvPr/>
              </p:nvSpPr>
              <p:spPr bwMode="auto">
                <a:xfrm>
                  <a:off x="779" y="1497"/>
                  <a:ext cx="577" cy="256"/>
                </a:xfrm>
                <a:custGeom>
                  <a:avLst/>
                  <a:gdLst>
                    <a:gd name="T0" fmla="*/ 998 w 503"/>
                    <a:gd name="T1" fmla="*/ 0 h 223"/>
                    <a:gd name="T2" fmla="*/ 194 w 503"/>
                    <a:gd name="T3" fmla="*/ 0 h 223"/>
                    <a:gd name="T4" fmla="*/ 0 w 503"/>
                    <a:gd name="T5" fmla="*/ 108 h 223"/>
                    <a:gd name="T6" fmla="*/ 0 w 503"/>
                    <a:gd name="T7" fmla="*/ 443 h 223"/>
                    <a:gd name="T8" fmla="*/ 870 w 503"/>
                    <a:gd name="T9" fmla="*/ 443 h 223"/>
                    <a:gd name="T10" fmla="*/ 998 w 503"/>
                    <a:gd name="T11" fmla="*/ 315 h 223"/>
                    <a:gd name="T12" fmla="*/ 998 w 503"/>
                    <a:gd name="T13" fmla="*/ 0 h 223"/>
                    <a:gd name="T14" fmla="*/ 0 60000 65536"/>
                    <a:gd name="T15" fmla="*/ 0 60000 65536"/>
                    <a:gd name="T16" fmla="*/ 0 60000 65536"/>
                    <a:gd name="T17" fmla="*/ 0 60000 65536"/>
                    <a:gd name="T18" fmla="*/ 0 60000 65536"/>
                    <a:gd name="T19" fmla="*/ 0 60000 65536"/>
                    <a:gd name="T20" fmla="*/ 0 60000 65536"/>
                    <a:gd name="T21" fmla="*/ 0 w 503"/>
                    <a:gd name="T22" fmla="*/ 0 h 223"/>
                    <a:gd name="T23" fmla="*/ 503 w 503"/>
                    <a:gd name="T24" fmla="*/ 223 h 2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3" h="223">
                      <a:moveTo>
                        <a:pt x="502" y="0"/>
                      </a:moveTo>
                      <a:lnTo>
                        <a:pt x="98" y="0"/>
                      </a:lnTo>
                      <a:lnTo>
                        <a:pt x="0" y="54"/>
                      </a:lnTo>
                      <a:lnTo>
                        <a:pt x="0" y="222"/>
                      </a:lnTo>
                      <a:lnTo>
                        <a:pt x="438" y="222"/>
                      </a:lnTo>
                      <a:lnTo>
                        <a:pt x="502" y="158"/>
                      </a:lnTo>
                      <a:lnTo>
                        <a:pt x="502" y="0"/>
                      </a:lnTo>
                    </a:path>
                  </a:pathLst>
                </a:custGeom>
                <a:solidFill>
                  <a:srgbClr val="CECECE"/>
                </a:solidFill>
                <a:ln w="9525" cap="rnd" cmpd="sng">
                  <a:solidFill>
                    <a:srgbClr val="000000"/>
                  </a:solidFill>
                  <a:prstDash val="solid"/>
                  <a:round/>
                  <a:headEnd type="none" w="med" len="med"/>
                  <a:tailEnd type="none" w="med" len="med"/>
                </a:ln>
              </p:spPr>
              <p:txBody>
                <a:bodyPr/>
                <a:lstStyle/>
                <a:p>
                  <a:endParaRPr lang="en-IE"/>
                </a:p>
              </p:txBody>
            </p:sp>
            <p:sp>
              <p:nvSpPr>
                <p:cNvPr id="32945" name="Rectangle 194"/>
                <p:cNvSpPr>
                  <a:spLocks noChangeArrowheads="1"/>
                </p:cNvSpPr>
                <p:nvPr/>
              </p:nvSpPr>
              <p:spPr bwMode="auto">
                <a:xfrm>
                  <a:off x="848" y="1548"/>
                  <a:ext cx="445" cy="34"/>
                </a:xfrm>
                <a:prstGeom prst="rect">
                  <a:avLst/>
                </a:prstGeom>
                <a:solidFill>
                  <a:srgbClr val="FFFFFF"/>
                </a:solidFill>
                <a:ln w="12700">
                  <a:noFill/>
                  <a:miter lim="800000"/>
                  <a:headEnd/>
                  <a:tailEnd/>
                </a:ln>
              </p:spPr>
              <p:txBody>
                <a:bodyPr anchor="ctr"/>
                <a:lstStyle/>
                <a:p>
                  <a:endParaRPr lang="en-IE">
                    <a:latin typeface="Calibri" pitchFamily="34" charset="0"/>
                  </a:endParaRPr>
                </a:p>
              </p:txBody>
            </p:sp>
            <p:grpSp>
              <p:nvGrpSpPr>
                <p:cNvPr id="17" name="Group 195"/>
                <p:cNvGrpSpPr>
                  <a:grpSpLocks/>
                </p:cNvGrpSpPr>
                <p:nvPr/>
              </p:nvGrpSpPr>
              <p:grpSpPr bwMode="auto">
                <a:xfrm>
                  <a:off x="974" y="1615"/>
                  <a:ext cx="259" cy="80"/>
                  <a:chOff x="4342" y="3971"/>
                  <a:chExt cx="226" cy="70"/>
                </a:xfrm>
              </p:grpSpPr>
              <p:sp>
                <p:nvSpPr>
                  <p:cNvPr id="32948" name="Line 196"/>
                  <p:cNvSpPr>
                    <a:spLocks noChangeShapeType="1"/>
                  </p:cNvSpPr>
                  <p:nvPr/>
                </p:nvSpPr>
                <p:spPr bwMode="auto">
                  <a:xfrm>
                    <a:off x="4342" y="3971"/>
                    <a:ext cx="226" cy="0"/>
                  </a:xfrm>
                  <a:prstGeom prst="line">
                    <a:avLst/>
                  </a:prstGeom>
                  <a:noFill/>
                  <a:ln w="12700">
                    <a:solidFill>
                      <a:srgbClr val="919191"/>
                    </a:solidFill>
                    <a:round/>
                    <a:headEnd/>
                    <a:tailEnd/>
                  </a:ln>
                </p:spPr>
                <p:txBody>
                  <a:bodyPr anchor="ctr"/>
                  <a:lstStyle/>
                  <a:p>
                    <a:endParaRPr lang="en-IE"/>
                  </a:p>
                </p:txBody>
              </p:sp>
              <p:sp>
                <p:nvSpPr>
                  <p:cNvPr id="32949" name="Line 197"/>
                  <p:cNvSpPr>
                    <a:spLocks noChangeShapeType="1"/>
                  </p:cNvSpPr>
                  <p:nvPr/>
                </p:nvSpPr>
                <p:spPr bwMode="auto">
                  <a:xfrm>
                    <a:off x="4342" y="3995"/>
                    <a:ext cx="226" cy="0"/>
                  </a:xfrm>
                  <a:prstGeom prst="line">
                    <a:avLst/>
                  </a:prstGeom>
                  <a:noFill/>
                  <a:ln w="12700">
                    <a:solidFill>
                      <a:srgbClr val="FFFFFF"/>
                    </a:solidFill>
                    <a:round/>
                    <a:headEnd/>
                    <a:tailEnd/>
                  </a:ln>
                </p:spPr>
                <p:txBody>
                  <a:bodyPr anchor="ctr"/>
                  <a:lstStyle/>
                  <a:p>
                    <a:endParaRPr lang="en-IE"/>
                  </a:p>
                </p:txBody>
              </p:sp>
              <p:sp>
                <p:nvSpPr>
                  <p:cNvPr id="32950" name="Line 198"/>
                  <p:cNvSpPr>
                    <a:spLocks noChangeShapeType="1"/>
                  </p:cNvSpPr>
                  <p:nvPr/>
                </p:nvSpPr>
                <p:spPr bwMode="auto">
                  <a:xfrm>
                    <a:off x="4342" y="4017"/>
                    <a:ext cx="226" cy="0"/>
                  </a:xfrm>
                  <a:prstGeom prst="line">
                    <a:avLst/>
                  </a:prstGeom>
                  <a:noFill/>
                  <a:ln w="12700">
                    <a:solidFill>
                      <a:srgbClr val="919191"/>
                    </a:solidFill>
                    <a:round/>
                    <a:headEnd/>
                    <a:tailEnd/>
                  </a:ln>
                </p:spPr>
                <p:txBody>
                  <a:bodyPr anchor="ctr"/>
                  <a:lstStyle/>
                  <a:p>
                    <a:endParaRPr lang="en-IE"/>
                  </a:p>
                </p:txBody>
              </p:sp>
              <p:sp>
                <p:nvSpPr>
                  <p:cNvPr id="32951" name="Line 199"/>
                  <p:cNvSpPr>
                    <a:spLocks noChangeShapeType="1"/>
                  </p:cNvSpPr>
                  <p:nvPr/>
                </p:nvSpPr>
                <p:spPr bwMode="auto">
                  <a:xfrm>
                    <a:off x="4342" y="4041"/>
                    <a:ext cx="226" cy="0"/>
                  </a:xfrm>
                  <a:prstGeom prst="line">
                    <a:avLst/>
                  </a:prstGeom>
                  <a:noFill/>
                  <a:ln w="12700">
                    <a:solidFill>
                      <a:srgbClr val="FFFFFF"/>
                    </a:solidFill>
                    <a:round/>
                    <a:headEnd/>
                    <a:tailEnd/>
                  </a:ln>
                </p:spPr>
                <p:txBody>
                  <a:bodyPr anchor="ctr"/>
                  <a:lstStyle/>
                  <a:p>
                    <a:endParaRPr lang="en-IE"/>
                  </a:p>
                </p:txBody>
              </p:sp>
            </p:grpSp>
            <p:sp>
              <p:nvSpPr>
                <p:cNvPr id="32947" name="Freeform 200"/>
                <p:cNvSpPr>
                  <a:spLocks/>
                </p:cNvSpPr>
                <p:nvPr/>
              </p:nvSpPr>
              <p:spPr bwMode="auto">
                <a:xfrm>
                  <a:off x="1272" y="1520"/>
                  <a:ext cx="70" cy="215"/>
                </a:xfrm>
                <a:custGeom>
                  <a:avLst/>
                  <a:gdLst>
                    <a:gd name="T0" fmla="*/ 114 w 61"/>
                    <a:gd name="T1" fmla="*/ 246 h 187"/>
                    <a:gd name="T2" fmla="*/ 0 w 61"/>
                    <a:gd name="T3" fmla="*/ 374 h 187"/>
                    <a:gd name="T4" fmla="*/ 0 w 61"/>
                    <a:gd name="T5" fmla="*/ 105 h 187"/>
                    <a:gd name="T6" fmla="*/ 119 w 61"/>
                    <a:gd name="T7" fmla="*/ 0 h 187"/>
                    <a:gd name="T8" fmla="*/ 114 w 61"/>
                    <a:gd name="T9" fmla="*/ 246 h 187"/>
                    <a:gd name="T10" fmla="*/ 0 60000 65536"/>
                    <a:gd name="T11" fmla="*/ 0 60000 65536"/>
                    <a:gd name="T12" fmla="*/ 0 60000 65536"/>
                    <a:gd name="T13" fmla="*/ 0 60000 65536"/>
                    <a:gd name="T14" fmla="*/ 0 60000 65536"/>
                    <a:gd name="T15" fmla="*/ 0 w 61"/>
                    <a:gd name="T16" fmla="*/ 0 h 187"/>
                    <a:gd name="T17" fmla="*/ 61 w 61"/>
                    <a:gd name="T18" fmla="*/ 187 h 187"/>
                  </a:gdLst>
                  <a:ahLst/>
                  <a:cxnLst>
                    <a:cxn ang="T10">
                      <a:pos x="T0" y="T1"/>
                    </a:cxn>
                    <a:cxn ang="T11">
                      <a:pos x="T2" y="T3"/>
                    </a:cxn>
                    <a:cxn ang="T12">
                      <a:pos x="T4" y="T5"/>
                    </a:cxn>
                    <a:cxn ang="T13">
                      <a:pos x="T6" y="T7"/>
                    </a:cxn>
                    <a:cxn ang="T14">
                      <a:pos x="T8" y="T9"/>
                    </a:cxn>
                  </a:cxnLst>
                  <a:rect l="T15" t="T16" r="T17" b="T18"/>
                  <a:pathLst>
                    <a:path w="61" h="187">
                      <a:moveTo>
                        <a:pt x="57" y="123"/>
                      </a:moveTo>
                      <a:lnTo>
                        <a:pt x="0" y="186"/>
                      </a:lnTo>
                      <a:lnTo>
                        <a:pt x="0" y="52"/>
                      </a:lnTo>
                      <a:lnTo>
                        <a:pt x="60" y="0"/>
                      </a:lnTo>
                      <a:lnTo>
                        <a:pt x="57" y="123"/>
                      </a:lnTo>
                    </a:path>
                  </a:pathLst>
                </a:custGeom>
                <a:solidFill>
                  <a:srgbClr val="919191"/>
                </a:solidFill>
                <a:ln w="12700" cap="rnd" cmpd="sng">
                  <a:noFill/>
                  <a:prstDash val="solid"/>
                  <a:round/>
                  <a:headEnd type="none" w="med" len="med"/>
                  <a:tailEnd type="none" w="med" len="med"/>
                </a:ln>
              </p:spPr>
              <p:txBody>
                <a:bodyPr/>
                <a:lstStyle/>
                <a:p>
                  <a:endParaRPr lang="en-IE"/>
                </a:p>
              </p:txBody>
            </p:sp>
          </p:grpSp>
          <p:grpSp>
            <p:nvGrpSpPr>
              <p:cNvPr id="18" name="Group 201"/>
              <p:cNvGrpSpPr>
                <a:grpSpLocks/>
              </p:cNvGrpSpPr>
              <p:nvPr/>
            </p:nvGrpSpPr>
            <p:grpSpPr bwMode="auto">
              <a:xfrm>
                <a:off x="1238" y="1007"/>
                <a:ext cx="184" cy="411"/>
                <a:chOff x="1149" y="1182"/>
                <a:chExt cx="184" cy="411"/>
              </a:xfrm>
            </p:grpSpPr>
            <p:sp>
              <p:nvSpPr>
                <p:cNvPr id="32940" name="Freeform 202"/>
                <p:cNvSpPr>
                  <a:spLocks/>
                </p:cNvSpPr>
                <p:nvPr/>
              </p:nvSpPr>
              <p:spPr bwMode="auto">
                <a:xfrm>
                  <a:off x="1239" y="1182"/>
                  <a:ext cx="56" cy="141"/>
                </a:xfrm>
                <a:custGeom>
                  <a:avLst/>
                  <a:gdLst>
                    <a:gd name="T0" fmla="*/ 0 w 49"/>
                    <a:gd name="T1" fmla="*/ 241 h 123"/>
                    <a:gd name="T2" fmla="*/ 0 w 49"/>
                    <a:gd name="T3" fmla="*/ 158 h 123"/>
                    <a:gd name="T4" fmla="*/ 94 w 49"/>
                    <a:gd name="T5" fmla="*/ 75 h 123"/>
                    <a:gd name="T6" fmla="*/ 94 w 49"/>
                    <a:gd name="T7" fmla="*/ 0 h 123"/>
                    <a:gd name="T8" fmla="*/ 0 60000 65536"/>
                    <a:gd name="T9" fmla="*/ 0 60000 65536"/>
                    <a:gd name="T10" fmla="*/ 0 60000 65536"/>
                    <a:gd name="T11" fmla="*/ 0 60000 65536"/>
                    <a:gd name="T12" fmla="*/ 0 w 49"/>
                    <a:gd name="T13" fmla="*/ 0 h 123"/>
                    <a:gd name="T14" fmla="*/ 49 w 49"/>
                    <a:gd name="T15" fmla="*/ 123 h 123"/>
                  </a:gdLst>
                  <a:ahLst/>
                  <a:cxnLst>
                    <a:cxn ang="T8">
                      <a:pos x="T0" y="T1"/>
                    </a:cxn>
                    <a:cxn ang="T9">
                      <a:pos x="T2" y="T3"/>
                    </a:cxn>
                    <a:cxn ang="T10">
                      <a:pos x="T4" y="T5"/>
                    </a:cxn>
                    <a:cxn ang="T11">
                      <a:pos x="T6" y="T7"/>
                    </a:cxn>
                  </a:cxnLst>
                  <a:rect l="T12" t="T13" r="T14" b="T15"/>
                  <a:pathLst>
                    <a:path w="49" h="123">
                      <a:moveTo>
                        <a:pt x="0" y="122"/>
                      </a:moveTo>
                      <a:lnTo>
                        <a:pt x="0" y="80"/>
                      </a:lnTo>
                      <a:lnTo>
                        <a:pt x="48" y="38"/>
                      </a:lnTo>
                      <a:lnTo>
                        <a:pt x="48" y="0"/>
                      </a:lnTo>
                    </a:path>
                  </a:pathLst>
                </a:custGeom>
                <a:noFill/>
                <a:ln w="25400" cap="rnd" cmpd="sng">
                  <a:solidFill>
                    <a:srgbClr val="808080"/>
                  </a:solidFill>
                  <a:prstDash val="solid"/>
                  <a:round/>
                  <a:headEnd type="none" w="med" len="med"/>
                  <a:tailEnd type="none" w="med" len="med"/>
                </a:ln>
              </p:spPr>
              <p:txBody>
                <a:bodyPr/>
                <a:lstStyle/>
                <a:p>
                  <a:endParaRPr lang="en-IE"/>
                </a:p>
              </p:txBody>
            </p:sp>
            <p:sp>
              <p:nvSpPr>
                <p:cNvPr id="32941" name="AutoShape 203"/>
                <p:cNvSpPr>
                  <a:spLocks noChangeArrowheads="1"/>
                </p:cNvSpPr>
                <p:nvPr/>
              </p:nvSpPr>
              <p:spPr bwMode="auto">
                <a:xfrm>
                  <a:off x="1149" y="1315"/>
                  <a:ext cx="184" cy="278"/>
                </a:xfrm>
                <a:prstGeom prst="roundRect">
                  <a:avLst>
                    <a:gd name="adj" fmla="val 32602"/>
                  </a:avLst>
                </a:prstGeom>
                <a:solidFill>
                  <a:srgbClr val="FFFFCC"/>
                </a:solidFill>
                <a:ln w="9525">
                  <a:solidFill>
                    <a:srgbClr val="000000"/>
                  </a:solidFill>
                  <a:round/>
                  <a:headEnd/>
                  <a:tailEnd/>
                </a:ln>
              </p:spPr>
              <p:txBody>
                <a:bodyPr anchor="ctr"/>
                <a:lstStyle/>
                <a:p>
                  <a:endParaRPr lang="en-IE">
                    <a:latin typeface="Calibri" pitchFamily="34" charset="0"/>
                  </a:endParaRPr>
                </a:p>
              </p:txBody>
            </p:sp>
            <p:sp>
              <p:nvSpPr>
                <p:cNvPr id="32942" name="Line 204"/>
                <p:cNvSpPr>
                  <a:spLocks noChangeShapeType="1"/>
                </p:cNvSpPr>
                <p:nvPr/>
              </p:nvSpPr>
              <p:spPr bwMode="auto">
                <a:xfrm>
                  <a:off x="1157" y="1394"/>
                  <a:ext cx="152" cy="0"/>
                </a:xfrm>
                <a:prstGeom prst="line">
                  <a:avLst/>
                </a:prstGeom>
                <a:noFill/>
                <a:ln w="12700">
                  <a:solidFill>
                    <a:srgbClr val="919191"/>
                  </a:solidFill>
                  <a:round/>
                  <a:headEnd/>
                  <a:tailEnd/>
                </a:ln>
              </p:spPr>
              <p:txBody>
                <a:bodyPr anchor="ctr"/>
                <a:lstStyle/>
                <a:p>
                  <a:endParaRPr lang="en-IE"/>
                </a:p>
              </p:txBody>
            </p:sp>
            <p:sp>
              <p:nvSpPr>
                <p:cNvPr id="32943" name="Freeform 205"/>
                <p:cNvSpPr>
                  <a:spLocks/>
                </p:cNvSpPr>
                <p:nvPr/>
              </p:nvSpPr>
              <p:spPr bwMode="auto">
                <a:xfrm>
                  <a:off x="1228" y="1383"/>
                  <a:ext cx="87" cy="191"/>
                </a:xfrm>
                <a:custGeom>
                  <a:avLst/>
                  <a:gdLst>
                    <a:gd name="T0" fmla="*/ 157 w 75"/>
                    <a:gd name="T1" fmla="*/ 0 h 167"/>
                    <a:gd name="T2" fmla="*/ 157 w 75"/>
                    <a:gd name="T3" fmla="*/ 282 h 167"/>
                    <a:gd name="T4" fmla="*/ 121 w 75"/>
                    <a:gd name="T5" fmla="*/ 325 h 167"/>
                    <a:gd name="T6" fmla="*/ 0 w 75"/>
                    <a:gd name="T7" fmla="*/ 325 h 167"/>
                    <a:gd name="T8" fmla="*/ 0 60000 65536"/>
                    <a:gd name="T9" fmla="*/ 0 60000 65536"/>
                    <a:gd name="T10" fmla="*/ 0 60000 65536"/>
                    <a:gd name="T11" fmla="*/ 0 60000 65536"/>
                    <a:gd name="T12" fmla="*/ 0 w 75"/>
                    <a:gd name="T13" fmla="*/ 0 h 167"/>
                    <a:gd name="T14" fmla="*/ 75 w 75"/>
                    <a:gd name="T15" fmla="*/ 167 h 167"/>
                  </a:gdLst>
                  <a:ahLst/>
                  <a:cxnLst>
                    <a:cxn ang="T8">
                      <a:pos x="T0" y="T1"/>
                    </a:cxn>
                    <a:cxn ang="T9">
                      <a:pos x="T2" y="T3"/>
                    </a:cxn>
                    <a:cxn ang="T10">
                      <a:pos x="T4" y="T5"/>
                    </a:cxn>
                    <a:cxn ang="T11">
                      <a:pos x="T6" y="T7"/>
                    </a:cxn>
                  </a:cxnLst>
                  <a:rect l="T12" t="T13" r="T14" b="T15"/>
                  <a:pathLst>
                    <a:path w="75" h="167">
                      <a:moveTo>
                        <a:pt x="74" y="0"/>
                      </a:moveTo>
                      <a:lnTo>
                        <a:pt x="74" y="144"/>
                      </a:lnTo>
                      <a:lnTo>
                        <a:pt x="58" y="166"/>
                      </a:lnTo>
                      <a:lnTo>
                        <a:pt x="0" y="166"/>
                      </a:lnTo>
                    </a:path>
                  </a:pathLst>
                </a:custGeom>
                <a:noFill/>
                <a:ln w="12700" cap="rnd" cmpd="sng">
                  <a:solidFill>
                    <a:srgbClr val="CECECE"/>
                  </a:solidFill>
                  <a:prstDash val="solid"/>
                  <a:round/>
                  <a:headEnd type="none" w="med" len="med"/>
                  <a:tailEnd type="none" w="med" len="med"/>
                </a:ln>
              </p:spPr>
              <p:txBody>
                <a:bodyPr/>
                <a:lstStyle/>
                <a:p>
                  <a:endParaRPr lang="en-IE"/>
                </a:p>
              </p:txBody>
            </p:sp>
          </p:grpSp>
        </p:grpSp>
      </p:grpSp>
      <p:grpSp>
        <p:nvGrpSpPr>
          <p:cNvPr id="19" name="Group 206"/>
          <p:cNvGrpSpPr>
            <a:grpSpLocks/>
          </p:cNvGrpSpPr>
          <p:nvPr/>
        </p:nvGrpSpPr>
        <p:grpSpPr bwMode="auto">
          <a:xfrm>
            <a:off x="5686425" y="4186238"/>
            <a:ext cx="1528763" cy="963612"/>
            <a:chOff x="3738" y="2469"/>
            <a:chExt cx="1281" cy="808"/>
          </a:xfrm>
        </p:grpSpPr>
        <p:sp>
          <p:nvSpPr>
            <p:cNvPr id="3279" name="Rectangle 207"/>
            <p:cNvSpPr>
              <a:spLocks noChangeArrowheads="1"/>
            </p:cNvSpPr>
            <p:nvPr/>
          </p:nvSpPr>
          <p:spPr bwMode="auto">
            <a:xfrm>
              <a:off x="3738" y="2469"/>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Clustering</a:t>
              </a:r>
              <a:endParaRPr lang="en-US">
                <a:latin typeface="Arial" pitchFamily="34" charset="0"/>
              </a:endParaRPr>
            </a:p>
          </p:txBody>
        </p:sp>
        <p:grpSp>
          <p:nvGrpSpPr>
            <p:cNvPr id="20" name="Group 208"/>
            <p:cNvGrpSpPr>
              <a:grpSpLocks/>
            </p:cNvGrpSpPr>
            <p:nvPr/>
          </p:nvGrpSpPr>
          <p:grpSpPr bwMode="auto">
            <a:xfrm>
              <a:off x="3896" y="2698"/>
              <a:ext cx="884" cy="541"/>
              <a:chOff x="3809" y="1062"/>
              <a:chExt cx="1076" cy="658"/>
            </a:xfrm>
          </p:grpSpPr>
          <p:grpSp>
            <p:nvGrpSpPr>
              <p:cNvPr id="21" name="Group 209"/>
              <p:cNvGrpSpPr>
                <a:grpSpLocks/>
              </p:cNvGrpSpPr>
              <p:nvPr/>
            </p:nvGrpSpPr>
            <p:grpSpPr bwMode="auto">
              <a:xfrm>
                <a:off x="3809" y="1062"/>
                <a:ext cx="599" cy="546"/>
                <a:chOff x="3954" y="2259"/>
                <a:chExt cx="511" cy="466"/>
              </a:xfrm>
            </p:grpSpPr>
            <p:grpSp>
              <p:nvGrpSpPr>
                <p:cNvPr id="22" name="Group 210"/>
                <p:cNvGrpSpPr>
                  <a:grpSpLocks/>
                </p:cNvGrpSpPr>
                <p:nvPr/>
              </p:nvGrpSpPr>
              <p:grpSpPr bwMode="auto">
                <a:xfrm>
                  <a:off x="3954" y="2259"/>
                  <a:ext cx="451" cy="366"/>
                  <a:chOff x="3888" y="2371"/>
                  <a:chExt cx="451" cy="366"/>
                </a:xfrm>
              </p:grpSpPr>
              <p:sp>
                <p:nvSpPr>
                  <p:cNvPr id="32932" name="Rectangle 211"/>
                  <p:cNvSpPr>
                    <a:spLocks noChangeArrowheads="1"/>
                  </p:cNvSpPr>
                  <p:nvPr/>
                </p:nvSpPr>
                <p:spPr bwMode="auto">
                  <a:xfrm>
                    <a:off x="3888" y="2371"/>
                    <a:ext cx="451" cy="73"/>
                  </a:xfrm>
                  <a:prstGeom prst="rect">
                    <a:avLst/>
                  </a:prstGeom>
                  <a:gradFill rotWithShape="0">
                    <a:gsLst>
                      <a:gs pos="0">
                        <a:srgbClr val="0000FF"/>
                      </a:gs>
                      <a:gs pos="100000">
                        <a:srgbClr val="CCECFF"/>
                      </a:gs>
                    </a:gsLst>
                    <a:lin ang="0" scaled="1"/>
                  </a:gradFill>
                  <a:ln w="6350">
                    <a:solidFill>
                      <a:srgbClr val="000000"/>
                    </a:solidFill>
                    <a:miter lim="800000"/>
                    <a:headEnd/>
                    <a:tailEnd/>
                  </a:ln>
                </p:spPr>
                <p:txBody>
                  <a:bodyPr anchor="ctr"/>
                  <a:lstStyle/>
                  <a:p>
                    <a:endParaRPr lang="en-IE">
                      <a:latin typeface="Calibri" pitchFamily="34" charset="0"/>
                    </a:endParaRPr>
                  </a:p>
                </p:txBody>
              </p:sp>
              <p:sp>
                <p:nvSpPr>
                  <p:cNvPr id="32933" name="Rectangle 212"/>
                  <p:cNvSpPr>
                    <a:spLocks noChangeArrowheads="1"/>
                  </p:cNvSpPr>
                  <p:nvPr/>
                </p:nvSpPr>
                <p:spPr bwMode="auto">
                  <a:xfrm>
                    <a:off x="3888" y="2444"/>
                    <a:ext cx="451" cy="293"/>
                  </a:xfrm>
                  <a:prstGeom prst="rect">
                    <a:avLst/>
                  </a:prstGeom>
                  <a:solidFill>
                    <a:srgbClr val="FFFFCC"/>
                  </a:solidFill>
                  <a:ln w="6350">
                    <a:solidFill>
                      <a:srgbClr val="000000"/>
                    </a:solidFill>
                    <a:miter lim="800000"/>
                    <a:headEnd/>
                    <a:tailEnd/>
                  </a:ln>
                </p:spPr>
                <p:txBody>
                  <a:bodyPr anchor="ctr"/>
                  <a:lstStyle/>
                  <a:p>
                    <a:endParaRPr lang="en-IE">
                      <a:latin typeface="Calibri" pitchFamily="34" charset="0"/>
                    </a:endParaRPr>
                  </a:p>
                </p:txBody>
              </p:sp>
            </p:grpSp>
            <p:grpSp>
              <p:nvGrpSpPr>
                <p:cNvPr id="23" name="Group 213"/>
                <p:cNvGrpSpPr>
                  <a:grpSpLocks/>
                </p:cNvGrpSpPr>
                <p:nvPr/>
              </p:nvGrpSpPr>
              <p:grpSpPr bwMode="auto">
                <a:xfrm>
                  <a:off x="4014" y="2359"/>
                  <a:ext cx="451" cy="366"/>
                  <a:chOff x="3888" y="2371"/>
                  <a:chExt cx="451" cy="366"/>
                </a:xfrm>
              </p:grpSpPr>
              <p:sp>
                <p:nvSpPr>
                  <p:cNvPr id="32930" name="Rectangle 214"/>
                  <p:cNvSpPr>
                    <a:spLocks noChangeArrowheads="1"/>
                  </p:cNvSpPr>
                  <p:nvPr/>
                </p:nvSpPr>
                <p:spPr bwMode="auto">
                  <a:xfrm>
                    <a:off x="3888" y="2371"/>
                    <a:ext cx="451" cy="73"/>
                  </a:xfrm>
                  <a:prstGeom prst="rect">
                    <a:avLst/>
                  </a:prstGeom>
                  <a:gradFill rotWithShape="0">
                    <a:gsLst>
                      <a:gs pos="0">
                        <a:srgbClr val="0000FF"/>
                      </a:gs>
                      <a:gs pos="100000">
                        <a:srgbClr val="CCECFF"/>
                      </a:gs>
                    </a:gsLst>
                    <a:lin ang="0" scaled="1"/>
                  </a:gradFill>
                  <a:ln w="6350">
                    <a:solidFill>
                      <a:srgbClr val="000000"/>
                    </a:solidFill>
                    <a:miter lim="800000"/>
                    <a:headEnd/>
                    <a:tailEnd/>
                  </a:ln>
                </p:spPr>
                <p:txBody>
                  <a:bodyPr anchor="ctr"/>
                  <a:lstStyle/>
                  <a:p>
                    <a:endParaRPr lang="en-IE">
                      <a:latin typeface="Calibri" pitchFamily="34" charset="0"/>
                    </a:endParaRPr>
                  </a:p>
                </p:txBody>
              </p:sp>
              <p:sp>
                <p:nvSpPr>
                  <p:cNvPr id="32931" name="Rectangle 215"/>
                  <p:cNvSpPr>
                    <a:spLocks noChangeArrowheads="1"/>
                  </p:cNvSpPr>
                  <p:nvPr/>
                </p:nvSpPr>
                <p:spPr bwMode="auto">
                  <a:xfrm>
                    <a:off x="3888" y="2444"/>
                    <a:ext cx="451" cy="293"/>
                  </a:xfrm>
                  <a:prstGeom prst="rect">
                    <a:avLst/>
                  </a:prstGeom>
                  <a:solidFill>
                    <a:srgbClr val="FFFFCC"/>
                  </a:solidFill>
                  <a:ln w="6350">
                    <a:solidFill>
                      <a:srgbClr val="000000"/>
                    </a:solidFill>
                    <a:miter lim="800000"/>
                    <a:headEnd/>
                    <a:tailEnd/>
                  </a:ln>
                </p:spPr>
                <p:txBody>
                  <a:bodyPr anchor="ctr"/>
                  <a:lstStyle/>
                  <a:p>
                    <a:endParaRPr lang="en-IE">
                      <a:latin typeface="Calibri" pitchFamily="34" charset="0"/>
                    </a:endParaRPr>
                  </a:p>
                </p:txBody>
              </p:sp>
            </p:grpSp>
          </p:grpSp>
          <p:grpSp>
            <p:nvGrpSpPr>
              <p:cNvPr id="24" name="Group 216"/>
              <p:cNvGrpSpPr>
                <a:grpSpLocks/>
              </p:cNvGrpSpPr>
              <p:nvPr/>
            </p:nvGrpSpPr>
            <p:grpSpPr bwMode="auto">
              <a:xfrm>
                <a:off x="4170" y="1113"/>
                <a:ext cx="715" cy="607"/>
                <a:chOff x="1064" y="2814"/>
                <a:chExt cx="669" cy="568"/>
              </a:xfrm>
            </p:grpSpPr>
            <p:sp>
              <p:nvSpPr>
                <p:cNvPr id="32895" name="Freeform 217"/>
                <p:cNvSpPr>
                  <a:spLocks/>
                </p:cNvSpPr>
                <p:nvPr/>
              </p:nvSpPr>
              <p:spPr bwMode="auto">
                <a:xfrm>
                  <a:off x="1148" y="3048"/>
                  <a:ext cx="517" cy="190"/>
                </a:xfrm>
                <a:custGeom>
                  <a:avLst/>
                  <a:gdLst>
                    <a:gd name="T0" fmla="*/ 0 w 1104"/>
                    <a:gd name="T1" fmla="*/ 0 h 405"/>
                    <a:gd name="T2" fmla="*/ 0 w 1104"/>
                    <a:gd name="T3" fmla="*/ 9 h 405"/>
                    <a:gd name="T4" fmla="*/ 22 w 1104"/>
                    <a:gd name="T5" fmla="*/ 9 h 405"/>
                    <a:gd name="T6" fmla="*/ 25 w 1104"/>
                    <a:gd name="T7" fmla="*/ 7 h 405"/>
                    <a:gd name="T8" fmla="*/ 22 w 1104"/>
                    <a:gd name="T9" fmla="*/ 6 h 405"/>
                    <a:gd name="T10" fmla="*/ 25 w 1104"/>
                    <a:gd name="T11" fmla="*/ 5 h 405"/>
                    <a:gd name="T12" fmla="*/ 22 w 1104"/>
                    <a:gd name="T13" fmla="*/ 3 h 405"/>
                    <a:gd name="T14" fmla="*/ 25 w 1104"/>
                    <a:gd name="T15" fmla="*/ 2 h 405"/>
                    <a:gd name="T16" fmla="*/ 25 w 1104"/>
                    <a:gd name="T17" fmla="*/ 0 h 4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4"/>
                    <a:gd name="T28" fmla="*/ 0 h 405"/>
                    <a:gd name="T29" fmla="*/ 1104 w 1104"/>
                    <a:gd name="T30" fmla="*/ 405 h 4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4" h="405">
                      <a:moveTo>
                        <a:pt x="0" y="0"/>
                      </a:moveTo>
                      <a:lnTo>
                        <a:pt x="0" y="405"/>
                      </a:lnTo>
                      <a:lnTo>
                        <a:pt x="1008" y="405"/>
                      </a:lnTo>
                      <a:lnTo>
                        <a:pt x="1104" y="309"/>
                      </a:lnTo>
                      <a:lnTo>
                        <a:pt x="981" y="267"/>
                      </a:lnTo>
                      <a:lnTo>
                        <a:pt x="1104" y="198"/>
                      </a:lnTo>
                      <a:lnTo>
                        <a:pt x="981" y="144"/>
                      </a:lnTo>
                      <a:lnTo>
                        <a:pt x="1101" y="84"/>
                      </a:lnTo>
                      <a:lnTo>
                        <a:pt x="1101" y="9"/>
                      </a:lnTo>
                    </a:path>
                  </a:pathLst>
                </a:custGeom>
                <a:noFill/>
                <a:ln w="28575" cap="flat" cmpd="sng">
                  <a:solidFill>
                    <a:srgbClr val="800080"/>
                  </a:solidFill>
                  <a:prstDash val="solid"/>
                  <a:round/>
                  <a:headEnd type="none" w="med" len="med"/>
                  <a:tailEnd type="none" w="med" len="med"/>
                </a:ln>
              </p:spPr>
              <p:txBody>
                <a:bodyPr anchor="ctr"/>
                <a:lstStyle/>
                <a:p>
                  <a:endParaRPr lang="en-IE"/>
                </a:p>
              </p:txBody>
            </p:sp>
            <p:grpSp>
              <p:nvGrpSpPr>
                <p:cNvPr id="25" name="Group 218"/>
                <p:cNvGrpSpPr>
                  <a:grpSpLocks/>
                </p:cNvGrpSpPr>
                <p:nvPr/>
              </p:nvGrpSpPr>
              <p:grpSpPr bwMode="auto">
                <a:xfrm>
                  <a:off x="1491" y="2814"/>
                  <a:ext cx="242" cy="259"/>
                  <a:chOff x="1574" y="2102"/>
                  <a:chExt cx="516" cy="552"/>
                </a:xfrm>
              </p:grpSpPr>
              <p:sp>
                <p:nvSpPr>
                  <p:cNvPr id="32915" name="Freeform 219"/>
                  <p:cNvSpPr>
                    <a:spLocks/>
                  </p:cNvSpPr>
                  <p:nvPr/>
                </p:nvSpPr>
                <p:spPr bwMode="auto">
                  <a:xfrm>
                    <a:off x="1580" y="2117"/>
                    <a:ext cx="510" cy="537"/>
                  </a:xfrm>
                  <a:custGeom>
                    <a:avLst/>
                    <a:gdLst>
                      <a:gd name="T0" fmla="*/ 446 w 510"/>
                      <a:gd name="T1" fmla="*/ 0 h 537"/>
                      <a:gd name="T2" fmla="*/ 471 w 510"/>
                      <a:gd name="T3" fmla="*/ 33 h 537"/>
                      <a:gd name="T4" fmla="*/ 479 w 510"/>
                      <a:gd name="T5" fmla="*/ 58 h 537"/>
                      <a:gd name="T6" fmla="*/ 479 w 510"/>
                      <a:gd name="T7" fmla="*/ 349 h 537"/>
                      <a:gd name="T8" fmla="*/ 467 w 510"/>
                      <a:gd name="T9" fmla="*/ 372 h 537"/>
                      <a:gd name="T10" fmla="*/ 438 w 510"/>
                      <a:gd name="T11" fmla="*/ 396 h 537"/>
                      <a:gd name="T12" fmla="*/ 477 w 510"/>
                      <a:gd name="T13" fmla="*/ 391 h 537"/>
                      <a:gd name="T14" fmla="*/ 497 w 510"/>
                      <a:gd name="T15" fmla="*/ 403 h 537"/>
                      <a:gd name="T16" fmla="*/ 509 w 510"/>
                      <a:gd name="T17" fmla="*/ 423 h 537"/>
                      <a:gd name="T18" fmla="*/ 507 w 510"/>
                      <a:gd name="T19" fmla="*/ 511 h 537"/>
                      <a:gd name="T20" fmla="*/ 473 w 510"/>
                      <a:gd name="T21" fmla="*/ 537 h 537"/>
                      <a:gd name="T22" fmla="*/ 33 w 510"/>
                      <a:gd name="T23" fmla="*/ 537 h 537"/>
                      <a:gd name="T24" fmla="*/ 14 w 510"/>
                      <a:gd name="T25" fmla="*/ 517 h 537"/>
                      <a:gd name="T26" fmla="*/ 0 w 510"/>
                      <a:gd name="T27" fmla="*/ 493 h 537"/>
                      <a:gd name="T28" fmla="*/ 36 w 510"/>
                      <a:gd name="T29" fmla="*/ 379 h 537"/>
                      <a:gd name="T30" fmla="*/ 44 w 510"/>
                      <a:gd name="T31" fmla="*/ 339 h 5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0"/>
                      <a:gd name="T49" fmla="*/ 0 h 537"/>
                      <a:gd name="T50" fmla="*/ 510 w 510"/>
                      <a:gd name="T51" fmla="*/ 537 h 5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0" h="537">
                        <a:moveTo>
                          <a:pt x="446" y="0"/>
                        </a:moveTo>
                        <a:lnTo>
                          <a:pt x="471" y="33"/>
                        </a:lnTo>
                        <a:lnTo>
                          <a:pt x="479" y="58"/>
                        </a:lnTo>
                        <a:lnTo>
                          <a:pt x="479" y="349"/>
                        </a:lnTo>
                        <a:lnTo>
                          <a:pt x="467" y="372"/>
                        </a:lnTo>
                        <a:lnTo>
                          <a:pt x="438" y="396"/>
                        </a:lnTo>
                        <a:lnTo>
                          <a:pt x="477" y="391"/>
                        </a:lnTo>
                        <a:lnTo>
                          <a:pt x="497" y="403"/>
                        </a:lnTo>
                        <a:lnTo>
                          <a:pt x="509" y="423"/>
                        </a:lnTo>
                        <a:cubicBezTo>
                          <a:pt x="508" y="447"/>
                          <a:pt x="510" y="466"/>
                          <a:pt x="507" y="511"/>
                        </a:cubicBezTo>
                        <a:cubicBezTo>
                          <a:pt x="497" y="537"/>
                          <a:pt x="473" y="533"/>
                          <a:pt x="473" y="537"/>
                        </a:cubicBezTo>
                        <a:lnTo>
                          <a:pt x="33" y="537"/>
                        </a:lnTo>
                        <a:lnTo>
                          <a:pt x="14" y="517"/>
                        </a:lnTo>
                        <a:lnTo>
                          <a:pt x="0" y="493"/>
                        </a:lnTo>
                        <a:lnTo>
                          <a:pt x="36" y="379"/>
                        </a:lnTo>
                        <a:lnTo>
                          <a:pt x="44" y="339"/>
                        </a:lnTo>
                      </a:path>
                    </a:pathLst>
                  </a:custGeom>
                  <a:solidFill>
                    <a:srgbClr val="000000"/>
                  </a:solidFill>
                  <a:ln w="12700" cap="flat" cmpd="sng">
                    <a:noFill/>
                    <a:prstDash val="solid"/>
                    <a:round/>
                    <a:headEnd type="none" w="med" len="med"/>
                    <a:tailEnd type="none" w="med" len="med"/>
                  </a:ln>
                </p:spPr>
                <p:txBody>
                  <a:bodyPr anchor="ctr"/>
                  <a:lstStyle/>
                  <a:p>
                    <a:endParaRPr lang="en-IE"/>
                  </a:p>
                </p:txBody>
              </p:sp>
              <p:sp>
                <p:nvSpPr>
                  <p:cNvPr id="32916" name="AutoShape 220"/>
                  <p:cNvSpPr>
                    <a:spLocks noChangeArrowheads="1"/>
                  </p:cNvSpPr>
                  <p:nvPr/>
                </p:nvSpPr>
                <p:spPr bwMode="auto">
                  <a:xfrm>
                    <a:off x="1604" y="2102"/>
                    <a:ext cx="432" cy="382"/>
                  </a:xfrm>
                  <a:prstGeom prst="roundRect">
                    <a:avLst>
                      <a:gd name="adj" fmla="val 8907"/>
                    </a:avLst>
                  </a:prstGeom>
                  <a:solidFill>
                    <a:srgbClr val="919191"/>
                  </a:solidFill>
                  <a:ln w="12700">
                    <a:noFill/>
                    <a:round/>
                    <a:headEnd/>
                    <a:tailEnd/>
                  </a:ln>
                </p:spPr>
                <p:txBody>
                  <a:bodyPr anchor="ctr"/>
                  <a:lstStyle/>
                  <a:p>
                    <a:endParaRPr lang="en-IE">
                      <a:latin typeface="Calibri" pitchFamily="34" charset="0"/>
                    </a:endParaRPr>
                  </a:p>
                </p:txBody>
              </p:sp>
              <p:sp>
                <p:nvSpPr>
                  <p:cNvPr id="32917" name="AutoShape 221"/>
                  <p:cNvSpPr>
                    <a:spLocks noChangeArrowheads="1"/>
                  </p:cNvSpPr>
                  <p:nvPr/>
                </p:nvSpPr>
                <p:spPr bwMode="auto">
                  <a:xfrm>
                    <a:off x="1624" y="2121"/>
                    <a:ext cx="392" cy="344"/>
                  </a:xfrm>
                  <a:prstGeom prst="roundRect">
                    <a:avLst>
                      <a:gd name="adj" fmla="val 8907"/>
                    </a:avLst>
                  </a:prstGeom>
                  <a:gradFill rotWithShape="0">
                    <a:gsLst>
                      <a:gs pos="0">
                        <a:srgbClr val="FFFFFF"/>
                      </a:gs>
                      <a:gs pos="100000">
                        <a:srgbClr val="B2B2B2"/>
                      </a:gs>
                    </a:gsLst>
                    <a:path path="shape">
                      <a:fillToRect l="50000" t="50000" r="50000" b="50000"/>
                    </a:path>
                  </a:gradFill>
                  <a:ln w="12700">
                    <a:noFill/>
                    <a:round/>
                    <a:headEnd/>
                    <a:tailEnd/>
                  </a:ln>
                </p:spPr>
                <p:txBody>
                  <a:bodyPr anchor="ctr"/>
                  <a:lstStyle/>
                  <a:p>
                    <a:endParaRPr lang="en-IE">
                      <a:latin typeface="Calibri" pitchFamily="34" charset="0"/>
                    </a:endParaRPr>
                  </a:p>
                </p:txBody>
              </p:sp>
              <p:sp>
                <p:nvSpPr>
                  <p:cNvPr id="32918" name="Rectangle 222"/>
                  <p:cNvSpPr>
                    <a:spLocks noChangeArrowheads="1"/>
                  </p:cNvSpPr>
                  <p:nvPr/>
                </p:nvSpPr>
                <p:spPr bwMode="auto">
                  <a:xfrm>
                    <a:off x="1661" y="2380"/>
                    <a:ext cx="317" cy="47"/>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19" name="Rectangle 223"/>
                  <p:cNvSpPr>
                    <a:spLocks noChangeArrowheads="1"/>
                  </p:cNvSpPr>
                  <p:nvPr/>
                </p:nvSpPr>
                <p:spPr bwMode="auto">
                  <a:xfrm>
                    <a:off x="1661" y="2159"/>
                    <a:ext cx="317" cy="237"/>
                  </a:xfrm>
                  <a:prstGeom prst="rect">
                    <a:avLst/>
                  </a:prstGeom>
                  <a:solidFill>
                    <a:srgbClr val="000000"/>
                  </a:solidFill>
                  <a:ln w="12700">
                    <a:noFill/>
                    <a:miter lim="800000"/>
                    <a:headEnd/>
                    <a:tailEnd/>
                  </a:ln>
                </p:spPr>
                <p:txBody>
                  <a:bodyPr anchor="ctr"/>
                  <a:lstStyle/>
                  <a:p>
                    <a:endParaRPr lang="en-IE">
                      <a:latin typeface="Calibri" pitchFamily="34" charset="0"/>
                    </a:endParaRPr>
                  </a:p>
                </p:txBody>
              </p:sp>
              <p:sp>
                <p:nvSpPr>
                  <p:cNvPr id="32920" name="Rectangle 224"/>
                  <p:cNvSpPr>
                    <a:spLocks noChangeArrowheads="1"/>
                  </p:cNvSpPr>
                  <p:nvPr/>
                </p:nvSpPr>
                <p:spPr bwMode="auto">
                  <a:xfrm>
                    <a:off x="1690" y="2193"/>
                    <a:ext cx="288" cy="203"/>
                  </a:xfrm>
                  <a:prstGeom prst="rect">
                    <a:avLst/>
                  </a:prstGeom>
                  <a:solidFill>
                    <a:srgbClr val="33CCCC"/>
                  </a:solidFill>
                  <a:ln w="12700">
                    <a:noFill/>
                    <a:miter lim="800000"/>
                    <a:headEnd/>
                    <a:tailEnd/>
                  </a:ln>
                </p:spPr>
                <p:txBody>
                  <a:bodyPr anchor="ctr"/>
                  <a:lstStyle/>
                  <a:p>
                    <a:endParaRPr lang="en-IE">
                      <a:latin typeface="Calibri" pitchFamily="34" charset="0"/>
                    </a:endParaRPr>
                  </a:p>
                </p:txBody>
              </p:sp>
              <p:sp>
                <p:nvSpPr>
                  <p:cNvPr id="32921" name="Rectangle 225"/>
                  <p:cNvSpPr>
                    <a:spLocks noChangeArrowheads="1"/>
                  </p:cNvSpPr>
                  <p:nvPr/>
                </p:nvSpPr>
                <p:spPr bwMode="auto">
                  <a:xfrm>
                    <a:off x="1690" y="2193"/>
                    <a:ext cx="47" cy="87"/>
                  </a:xfrm>
                  <a:prstGeom prst="rect">
                    <a:avLst/>
                  </a:prstGeom>
                  <a:solidFill>
                    <a:srgbClr val="FFFFFF"/>
                  </a:solidFill>
                  <a:ln w="12700">
                    <a:noFill/>
                    <a:miter lim="800000"/>
                    <a:headEnd/>
                    <a:tailEnd/>
                  </a:ln>
                </p:spPr>
                <p:txBody>
                  <a:bodyPr anchor="ctr"/>
                  <a:lstStyle/>
                  <a:p>
                    <a:endParaRPr lang="en-IE">
                      <a:latin typeface="Calibri" pitchFamily="34" charset="0"/>
                    </a:endParaRPr>
                  </a:p>
                </p:txBody>
              </p:sp>
              <p:grpSp>
                <p:nvGrpSpPr>
                  <p:cNvPr id="26" name="Group 226"/>
                  <p:cNvGrpSpPr>
                    <a:grpSpLocks/>
                  </p:cNvGrpSpPr>
                  <p:nvPr/>
                </p:nvGrpSpPr>
                <p:grpSpPr bwMode="auto">
                  <a:xfrm>
                    <a:off x="1574" y="2498"/>
                    <a:ext cx="500" cy="137"/>
                    <a:chOff x="2847" y="2138"/>
                    <a:chExt cx="500" cy="137"/>
                  </a:xfrm>
                </p:grpSpPr>
                <p:sp>
                  <p:nvSpPr>
                    <p:cNvPr id="32923" name="AutoShape 227"/>
                    <p:cNvSpPr>
                      <a:spLocks noChangeArrowheads="1"/>
                    </p:cNvSpPr>
                    <p:nvPr/>
                  </p:nvSpPr>
                  <p:spPr bwMode="auto">
                    <a:xfrm>
                      <a:off x="2847" y="2138"/>
                      <a:ext cx="500" cy="137"/>
                    </a:xfrm>
                    <a:prstGeom prst="roundRect">
                      <a:avLst>
                        <a:gd name="adj" fmla="val 27370"/>
                      </a:avLst>
                    </a:prstGeom>
                    <a:gradFill rotWithShape="0">
                      <a:gsLst>
                        <a:gs pos="0">
                          <a:srgbClr val="C4C4C4"/>
                        </a:gs>
                        <a:gs pos="100000">
                          <a:srgbClr val="919191"/>
                        </a:gs>
                      </a:gsLst>
                      <a:lin ang="5400000" scaled="1"/>
                    </a:gradFill>
                    <a:ln w="12700">
                      <a:noFill/>
                      <a:round/>
                      <a:headEnd/>
                      <a:tailEnd/>
                    </a:ln>
                  </p:spPr>
                  <p:txBody>
                    <a:bodyPr anchor="ctr"/>
                    <a:lstStyle/>
                    <a:p>
                      <a:endParaRPr lang="en-IE">
                        <a:latin typeface="Calibri" pitchFamily="34" charset="0"/>
                      </a:endParaRPr>
                    </a:p>
                  </p:txBody>
                </p:sp>
                <p:sp>
                  <p:nvSpPr>
                    <p:cNvPr id="32924" name="Line 228"/>
                    <p:cNvSpPr>
                      <a:spLocks noChangeShapeType="1"/>
                    </p:cNvSpPr>
                    <p:nvPr/>
                  </p:nvSpPr>
                  <p:spPr bwMode="auto">
                    <a:xfrm>
                      <a:off x="3175" y="2204"/>
                      <a:ext cx="120" cy="0"/>
                    </a:xfrm>
                    <a:prstGeom prst="line">
                      <a:avLst/>
                    </a:prstGeom>
                    <a:noFill/>
                    <a:ln w="25400">
                      <a:solidFill>
                        <a:srgbClr val="000000"/>
                      </a:solidFill>
                      <a:round/>
                      <a:headEnd/>
                      <a:tailEnd/>
                    </a:ln>
                  </p:spPr>
                  <p:txBody>
                    <a:bodyPr anchor="ctr"/>
                    <a:lstStyle/>
                    <a:p>
                      <a:endParaRPr lang="en-IE"/>
                    </a:p>
                  </p:txBody>
                </p:sp>
                <p:sp>
                  <p:nvSpPr>
                    <p:cNvPr id="32925" name="Line 229"/>
                    <p:cNvSpPr>
                      <a:spLocks noChangeShapeType="1"/>
                    </p:cNvSpPr>
                    <p:nvPr/>
                  </p:nvSpPr>
                  <p:spPr bwMode="auto">
                    <a:xfrm>
                      <a:off x="2920" y="2204"/>
                      <a:ext cx="120" cy="0"/>
                    </a:xfrm>
                    <a:prstGeom prst="line">
                      <a:avLst/>
                    </a:prstGeom>
                    <a:noFill/>
                    <a:ln w="25400">
                      <a:solidFill>
                        <a:srgbClr val="00FF00"/>
                      </a:solidFill>
                      <a:round/>
                      <a:headEnd/>
                      <a:tailEnd/>
                    </a:ln>
                  </p:spPr>
                  <p:txBody>
                    <a:bodyPr anchor="ctr"/>
                    <a:lstStyle/>
                    <a:p>
                      <a:endParaRPr lang="en-IE"/>
                    </a:p>
                  </p:txBody>
                </p:sp>
                <p:sp>
                  <p:nvSpPr>
                    <p:cNvPr id="32926" name="Line 230"/>
                    <p:cNvSpPr>
                      <a:spLocks noChangeShapeType="1"/>
                    </p:cNvSpPr>
                    <p:nvPr/>
                  </p:nvSpPr>
                  <p:spPr bwMode="auto">
                    <a:xfrm>
                      <a:off x="3175" y="2213"/>
                      <a:ext cx="120" cy="0"/>
                    </a:xfrm>
                    <a:prstGeom prst="line">
                      <a:avLst/>
                    </a:prstGeom>
                    <a:noFill/>
                    <a:ln w="25400">
                      <a:solidFill>
                        <a:srgbClr val="000000"/>
                      </a:solidFill>
                      <a:round/>
                      <a:headEnd/>
                      <a:tailEnd/>
                    </a:ln>
                  </p:spPr>
                  <p:txBody>
                    <a:bodyPr anchor="ctr"/>
                    <a:lstStyle/>
                    <a:p>
                      <a:endParaRPr lang="en-IE"/>
                    </a:p>
                  </p:txBody>
                </p:sp>
                <p:sp>
                  <p:nvSpPr>
                    <p:cNvPr id="32927" name="Line 231"/>
                    <p:cNvSpPr>
                      <a:spLocks noChangeShapeType="1"/>
                    </p:cNvSpPr>
                    <p:nvPr/>
                  </p:nvSpPr>
                  <p:spPr bwMode="auto">
                    <a:xfrm>
                      <a:off x="2920" y="2213"/>
                      <a:ext cx="120" cy="0"/>
                    </a:xfrm>
                    <a:prstGeom prst="line">
                      <a:avLst/>
                    </a:prstGeom>
                    <a:noFill/>
                    <a:ln w="25400">
                      <a:solidFill>
                        <a:srgbClr val="00FF00"/>
                      </a:solidFill>
                      <a:round/>
                      <a:headEnd/>
                      <a:tailEnd/>
                    </a:ln>
                  </p:spPr>
                  <p:txBody>
                    <a:bodyPr anchor="ctr"/>
                    <a:lstStyle/>
                    <a:p>
                      <a:endParaRPr lang="en-IE"/>
                    </a:p>
                  </p:txBody>
                </p:sp>
              </p:grpSp>
            </p:grpSp>
            <p:grpSp>
              <p:nvGrpSpPr>
                <p:cNvPr id="27" name="Group 232"/>
                <p:cNvGrpSpPr>
                  <a:grpSpLocks/>
                </p:cNvGrpSpPr>
                <p:nvPr/>
              </p:nvGrpSpPr>
              <p:grpSpPr bwMode="auto">
                <a:xfrm>
                  <a:off x="1241" y="3102"/>
                  <a:ext cx="307" cy="280"/>
                  <a:chOff x="1241" y="3105"/>
                  <a:chExt cx="307" cy="280"/>
                </a:xfrm>
              </p:grpSpPr>
              <p:sp>
                <p:nvSpPr>
                  <p:cNvPr id="32912" name="Rectangle 233"/>
                  <p:cNvSpPr>
                    <a:spLocks noChangeArrowheads="1"/>
                  </p:cNvSpPr>
                  <p:nvPr/>
                </p:nvSpPr>
                <p:spPr bwMode="auto">
                  <a:xfrm>
                    <a:off x="1241" y="3206"/>
                    <a:ext cx="307" cy="75"/>
                  </a:xfrm>
                  <a:prstGeom prst="rect">
                    <a:avLst/>
                  </a:prstGeom>
                  <a:gradFill rotWithShape="0">
                    <a:gsLst>
                      <a:gs pos="0">
                        <a:srgbClr val="CC0099"/>
                      </a:gs>
                      <a:gs pos="50000">
                        <a:srgbClr val="F4C9E9"/>
                      </a:gs>
                      <a:gs pos="100000">
                        <a:srgbClr val="CC0099"/>
                      </a:gs>
                    </a:gsLst>
                    <a:lin ang="5400000" scaled="1"/>
                  </a:gradFill>
                  <a:ln w="9525">
                    <a:noFill/>
                    <a:miter lim="800000"/>
                    <a:headEnd/>
                    <a:tailEnd/>
                  </a:ln>
                </p:spPr>
                <p:txBody>
                  <a:bodyPr anchor="ctr"/>
                  <a:lstStyle/>
                  <a:p>
                    <a:endParaRPr lang="en-IE">
                      <a:latin typeface="Calibri" pitchFamily="34" charset="0"/>
                    </a:endParaRPr>
                  </a:p>
                </p:txBody>
              </p:sp>
              <p:sp>
                <p:nvSpPr>
                  <p:cNvPr id="32913" name="AutoShape 234"/>
                  <p:cNvSpPr>
                    <a:spLocks noChangeArrowheads="1"/>
                  </p:cNvSpPr>
                  <p:nvPr/>
                </p:nvSpPr>
                <p:spPr bwMode="auto">
                  <a:xfrm rot="5400000">
                    <a:off x="1265" y="3135"/>
                    <a:ext cx="134" cy="73"/>
                  </a:xfrm>
                  <a:prstGeom prst="homePlate">
                    <a:avLst>
                      <a:gd name="adj" fmla="val 26557"/>
                    </a:avLst>
                  </a:prstGeom>
                  <a:gradFill rotWithShape="0">
                    <a:gsLst>
                      <a:gs pos="0">
                        <a:srgbClr val="CC0099"/>
                      </a:gs>
                      <a:gs pos="50000">
                        <a:srgbClr val="F4C9E9"/>
                      </a:gs>
                      <a:gs pos="100000">
                        <a:srgbClr val="CC0099"/>
                      </a:gs>
                    </a:gsLst>
                    <a:lin ang="0" scaled="1"/>
                  </a:gradFill>
                  <a:ln w="9525">
                    <a:noFill/>
                    <a:miter lim="800000"/>
                    <a:headEnd/>
                    <a:tailEnd/>
                  </a:ln>
                </p:spPr>
                <p:txBody>
                  <a:bodyPr anchor="ctr"/>
                  <a:lstStyle/>
                  <a:p>
                    <a:endParaRPr lang="en-IE">
                      <a:latin typeface="Calibri" pitchFamily="34" charset="0"/>
                    </a:endParaRPr>
                  </a:p>
                </p:txBody>
              </p:sp>
              <p:sp>
                <p:nvSpPr>
                  <p:cNvPr id="32914" name="AutoShape 235"/>
                  <p:cNvSpPr>
                    <a:spLocks noChangeArrowheads="1"/>
                  </p:cNvSpPr>
                  <p:nvPr/>
                </p:nvSpPr>
                <p:spPr bwMode="auto">
                  <a:xfrm rot="16200000" flipV="1">
                    <a:off x="1381" y="3281"/>
                    <a:ext cx="134" cy="73"/>
                  </a:xfrm>
                  <a:prstGeom prst="homePlate">
                    <a:avLst>
                      <a:gd name="adj" fmla="val 26557"/>
                    </a:avLst>
                  </a:prstGeom>
                  <a:gradFill rotWithShape="0">
                    <a:gsLst>
                      <a:gs pos="0">
                        <a:srgbClr val="CC0099"/>
                      </a:gs>
                      <a:gs pos="50000">
                        <a:srgbClr val="F4C9E9"/>
                      </a:gs>
                      <a:gs pos="100000">
                        <a:srgbClr val="CC0099"/>
                      </a:gs>
                    </a:gsLst>
                    <a:lin ang="0" scaled="1"/>
                  </a:gradFill>
                  <a:ln w="9525">
                    <a:noFill/>
                    <a:miter lim="800000"/>
                    <a:headEnd/>
                    <a:tailEnd/>
                  </a:ln>
                </p:spPr>
                <p:txBody>
                  <a:bodyPr anchor="ctr"/>
                  <a:lstStyle/>
                  <a:p>
                    <a:endParaRPr lang="en-IE">
                      <a:latin typeface="Calibri" pitchFamily="34" charset="0"/>
                    </a:endParaRPr>
                  </a:p>
                </p:txBody>
              </p:sp>
            </p:grpSp>
            <p:grpSp>
              <p:nvGrpSpPr>
                <p:cNvPr id="28" name="Group 236"/>
                <p:cNvGrpSpPr>
                  <a:grpSpLocks/>
                </p:cNvGrpSpPr>
                <p:nvPr/>
              </p:nvGrpSpPr>
              <p:grpSpPr bwMode="auto">
                <a:xfrm>
                  <a:off x="1064" y="2814"/>
                  <a:ext cx="242" cy="259"/>
                  <a:chOff x="1574" y="2102"/>
                  <a:chExt cx="516" cy="552"/>
                </a:xfrm>
              </p:grpSpPr>
              <p:sp>
                <p:nvSpPr>
                  <p:cNvPr id="32899" name="Freeform 237"/>
                  <p:cNvSpPr>
                    <a:spLocks/>
                  </p:cNvSpPr>
                  <p:nvPr/>
                </p:nvSpPr>
                <p:spPr bwMode="auto">
                  <a:xfrm>
                    <a:off x="1580" y="2117"/>
                    <a:ext cx="510" cy="537"/>
                  </a:xfrm>
                  <a:custGeom>
                    <a:avLst/>
                    <a:gdLst>
                      <a:gd name="T0" fmla="*/ 446 w 510"/>
                      <a:gd name="T1" fmla="*/ 0 h 537"/>
                      <a:gd name="T2" fmla="*/ 471 w 510"/>
                      <a:gd name="T3" fmla="*/ 33 h 537"/>
                      <a:gd name="T4" fmla="*/ 479 w 510"/>
                      <a:gd name="T5" fmla="*/ 58 h 537"/>
                      <a:gd name="T6" fmla="*/ 479 w 510"/>
                      <a:gd name="T7" fmla="*/ 349 h 537"/>
                      <a:gd name="T8" fmla="*/ 467 w 510"/>
                      <a:gd name="T9" fmla="*/ 372 h 537"/>
                      <a:gd name="T10" fmla="*/ 438 w 510"/>
                      <a:gd name="T11" fmla="*/ 396 h 537"/>
                      <a:gd name="T12" fmla="*/ 477 w 510"/>
                      <a:gd name="T13" fmla="*/ 391 h 537"/>
                      <a:gd name="T14" fmla="*/ 497 w 510"/>
                      <a:gd name="T15" fmla="*/ 403 h 537"/>
                      <a:gd name="T16" fmla="*/ 509 w 510"/>
                      <a:gd name="T17" fmla="*/ 423 h 537"/>
                      <a:gd name="T18" fmla="*/ 507 w 510"/>
                      <a:gd name="T19" fmla="*/ 511 h 537"/>
                      <a:gd name="T20" fmla="*/ 473 w 510"/>
                      <a:gd name="T21" fmla="*/ 537 h 537"/>
                      <a:gd name="T22" fmla="*/ 33 w 510"/>
                      <a:gd name="T23" fmla="*/ 537 h 537"/>
                      <a:gd name="T24" fmla="*/ 14 w 510"/>
                      <a:gd name="T25" fmla="*/ 517 h 537"/>
                      <a:gd name="T26" fmla="*/ 0 w 510"/>
                      <a:gd name="T27" fmla="*/ 493 h 537"/>
                      <a:gd name="T28" fmla="*/ 36 w 510"/>
                      <a:gd name="T29" fmla="*/ 379 h 537"/>
                      <a:gd name="T30" fmla="*/ 44 w 510"/>
                      <a:gd name="T31" fmla="*/ 339 h 5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0"/>
                      <a:gd name="T49" fmla="*/ 0 h 537"/>
                      <a:gd name="T50" fmla="*/ 510 w 510"/>
                      <a:gd name="T51" fmla="*/ 537 h 5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0" h="537">
                        <a:moveTo>
                          <a:pt x="446" y="0"/>
                        </a:moveTo>
                        <a:lnTo>
                          <a:pt x="471" y="33"/>
                        </a:lnTo>
                        <a:lnTo>
                          <a:pt x="479" y="58"/>
                        </a:lnTo>
                        <a:lnTo>
                          <a:pt x="479" y="349"/>
                        </a:lnTo>
                        <a:lnTo>
                          <a:pt x="467" y="372"/>
                        </a:lnTo>
                        <a:lnTo>
                          <a:pt x="438" y="396"/>
                        </a:lnTo>
                        <a:lnTo>
                          <a:pt x="477" y="391"/>
                        </a:lnTo>
                        <a:lnTo>
                          <a:pt x="497" y="403"/>
                        </a:lnTo>
                        <a:lnTo>
                          <a:pt x="509" y="423"/>
                        </a:lnTo>
                        <a:cubicBezTo>
                          <a:pt x="508" y="447"/>
                          <a:pt x="510" y="466"/>
                          <a:pt x="507" y="511"/>
                        </a:cubicBezTo>
                        <a:cubicBezTo>
                          <a:pt x="497" y="537"/>
                          <a:pt x="473" y="533"/>
                          <a:pt x="473" y="537"/>
                        </a:cubicBezTo>
                        <a:lnTo>
                          <a:pt x="33" y="537"/>
                        </a:lnTo>
                        <a:lnTo>
                          <a:pt x="14" y="517"/>
                        </a:lnTo>
                        <a:lnTo>
                          <a:pt x="0" y="493"/>
                        </a:lnTo>
                        <a:lnTo>
                          <a:pt x="36" y="379"/>
                        </a:lnTo>
                        <a:lnTo>
                          <a:pt x="44" y="339"/>
                        </a:lnTo>
                      </a:path>
                    </a:pathLst>
                  </a:custGeom>
                  <a:solidFill>
                    <a:srgbClr val="000000"/>
                  </a:solidFill>
                  <a:ln w="12700" cap="flat" cmpd="sng">
                    <a:noFill/>
                    <a:prstDash val="solid"/>
                    <a:round/>
                    <a:headEnd type="none" w="med" len="med"/>
                    <a:tailEnd type="none" w="med" len="med"/>
                  </a:ln>
                </p:spPr>
                <p:txBody>
                  <a:bodyPr anchor="ctr"/>
                  <a:lstStyle/>
                  <a:p>
                    <a:endParaRPr lang="en-IE"/>
                  </a:p>
                </p:txBody>
              </p:sp>
              <p:sp>
                <p:nvSpPr>
                  <p:cNvPr id="32900" name="AutoShape 238"/>
                  <p:cNvSpPr>
                    <a:spLocks noChangeArrowheads="1"/>
                  </p:cNvSpPr>
                  <p:nvPr/>
                </p:nvSpPr>
                <p:spPr bwMode="auto">
                  <a:xfrm>
                    <a:off x="1604" y="2102"/>
                    <a:ext cx="432" cy="382"/>
                  </a:xfrm>
                  <a:prstGeom prst="roundRect">
                    <a:avLst>
                      <a:gd name="adj" fmla="val 8907"/>
                    </a:avLst>
                  </a:prstGeom>
                  <a:solidFill>
                    <a:srgbClr val="919191"/>
                  </a:solidFill>
                  <a:ln w="12700">
                    <a:noFill/>
                    <a:round/>
                    <a:headEnd/>
                    <a:tailEnd/>
                  </a:ln>
                </p:spPr>
                <p:txBody>
                  <a:bodyPr anchor="ctr"/>
                  <a:lstStyle/>
                  <a:p>
                    <a:endParaRPr lang="en-IE">
                      <a:latin typeface="Calibri" pitchFamily="34" charset="0"/>
                    </a:endParaRPr>
                  </a:p>
                </p:txBody>
              </p:sp>
              <p:sp>
                <p:nvSpPr>
                  <p:cNvPr id="32901" name="AutoShape 239"/>
                  <p:cNvSpPr>
                    <a:spLocks noChangeArrowheads="1"/>
                  </p:cNvSpPr>
                  <p:nvPr/>
                </p:nvSpPr>
                <p:spPr bwMode="auto">
                  <a:xfrm>
                    <a:off x="1624" y="2121"/>
                    <a:ext cx="392" cy="344"/>
                  </a:xfrm>
                  <a:prstGeom prst="roundRect">
                    <a:avLst>
                      <a:gd name="adj" fmla="val 8907"/>
                    </a:avLst>
                  </a:prstGeom>
                  <a:gradFill rotWithShape="0">
                    <a:gsLst>
                      <a:gs pos="0">
                        <a:srgbClr val="FFFFFF"/>
                      </a:gs>
                      <a:gs pos="100000">
                        <a:srgbClr val="B2B2B2"/>
                      </a:gs>
                    </a:gsLst>
                    <a:path path="shape">
                      <a:fillToRect l="50000" t="50000" r="50000" b="50000"/>
                    </a:path>
                  </a:gradFill>
                  <a:ln w="12700">
                    <a:noFill/>
                    <a:round/>
                    <a:headEnd/>
                    <a:tailEnd/>
                  </a:ln>
                </p:spPr>
                <p:txBody>
                  <a:bodyPr anchor="ctr"/>
                  <a:lstStyle/>
                  <a:p>
                    <a:endParaRPr lang="en-IE">
                      <a:latin typeface="Calibri" pitchFamily="34" charset="0"/>
                    </a:endParaRPr>
                  </a:p>
                </p:txBody>
              </p:sp>
              <p:sp>
                <p:nvSpPr>
                  <p:cNvPr id="32902" name="Rectangle 240"/>
                  <p:cNvSpPr>
                    <a:spLocks noChangeArrowheads="1"/>
                  </p:cNvSpPr>
                  <p:nvPr/>
                </p:nvSpPr>
                <p:spPr bwMode="auto">
                  <a:xfrm>
                    <a:off x="1661" y="2380"/>
                    <a:ext cx="317" cy="47"/>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903" name="Rectangle 241"/>
                  <p:cNvSpPr>
                    <a:spLocks noChangeArrowheads="1"/>
                  </p:cNvSpPr>
                  <p:nvPr/>
                </p:nvSpPr>
                <p:spPr bwMode="auto">
                  <a:xfrm>
                    <a:off x="1661" y="2159"/>
                    <a:ext cx="317" cy="237"/>
                  </a:xfrm>
                  <a:prstGeom prst="rect">
                    <a:avLst/>
                  </a:prstGeom>
                  <a:solidFill>
                    <a:srgbClr val="000000"/>
                  </a:solidFill>
                  <a:ln w="12700">
                    <a:noFill/>
                    <a:miter lim="800000"/>
                    <a:headEnd/>
                    <a:tailEnd/>
                  </a:ln>
                </p:spPr>
                <p:txBody>
                  <a:bodyPr anchor="ctr"/>
                  <a:lstStyle/>
                  <a:p>
                    <a:endParaRPr lang="en-IE">
                      <a:latin typeface="Calibri" pitchFamily="34" charset="0"/>
                    </a:endParaRPr>
                  </a:p>
                </p:txBody>
              </p:sp>
              <p:sp>
                <p:nvSpPr>
                  <p:cNvPr id="32904" name="Rectangle 242"/>
                  <p:cNvSpPr>
                    <a:spLocks noChangeArrowheads="1"/>
                  </p:cNvSpPr>
                  <p:nvPr/>
                </p:nvSpPr>
                <p:spPr bwMode="auto">
                  <a:xfrm>
                    <a:off x="1690" y="2193"/>
                    <a:ext cx="288" cy="203"/>
                  </a:xfrm>
                  <a:prstGeom prst="rect">
                    <a:avLst/>
                  </a:prstGeom>
                  <a:solidFill>
                    <a:srgbClr val="33CCCC"/>
                  </a:solidFill>
                  <a:ln w="12700">
                    <a:noFill/>
                    <a:miter lim="800000"/>
                    <a:headEnd/>
                    <a:tailEnd/>
                  </a:ln>
                </p:spPr>
                <p:txBody>
                  <a:bodyPr anchor="ctr"/>
                  <a:lstStyle/>
                  <a:p>
                    <a:endParaRPr lang="en-IE">
                      <a:latin typeface="Calibri" pitchFamily="34" charset="0"/>
                    </a:endParaRPr>
                  </a:p>
                </p:txBody>
              </p:sp>
              <p:sp>
                <p:nvSpPr>
                  <p:cNvPr id="32905" name="Rectangle 243"/>
                  <p:cNvSpPr>
                    <a:spLocks noChangeArrowheads="1"/>
                  </p:cNvSpPr>
                  <p:nvPr/>
                </p:nvSpPr>
                <p:spPr bwMode="auto">
                  <a:xfrm>
                    <a:off x="1690" y="2193"/>
                    <a:ext cx="47" cy="87"/>
                  </a:xfrm>
                  <a:prstGeom prst="rect">
                    <a:avLst/>
                  </a:prstGeom>
                  <a:solidFill>
                    <a:srgbClr val="FFFFFF"/>
                  </a:solidFill>
                  <a:ln w="12700">
                    <a:noFill/>
                    <a:miter lim="800000"/>
                    <a:headEnd/>
                    <a:tailEnd/>
                  </a:ln>
                </p:spPr>
                <p:txBody>
                  <a:bodyPr anchor="ctr"/>
                  <a:lstStyle/>
                  <a:p>
                    <a:endParaRPr lang="en-IE">
                      <a:latin typeface="Calibri" pitchFamily="34" charset="0"/>
                    </a:endParaRPr>
                  </a:p>
                </p:txBody>
              </p:sp>
              <p:grpSp>
                <p:nvGrpSpPr>
                  <p:cNvPr id="29" name="Group 244"/>
                  <p:cNvGrpSpPr>
                    <a:grpSpLocks/>
                  </p:cNvGrpSpPr>
                  <p:nvPr/>
                </p:nvGrpSpPr>
                <p:grpSpPr bwMode="auto">
                  <a:xfrm>
                    <a:off x="1574" y="2498"/>
                    <a:ext cx="500" cy="137"/>
                    <a:chOff x="2847" y="2138"/>
                    <a:chExt cx="500" cy="137"/>
                  </a:xfrm>
                </p:grpSpPr>
                <p:sp>
                  <p:nvSpPr>
                    <p:cNvPr id="32907" name="AutoShape 245"/>
                    <p:cNvSpPr>
                      <a:spLocks noChangeArrowheads="1"/>
                    </p:cNvSpPr>
                    <p:nvPr/>
                  </p:nvSpPr>
                  <p:spPr bwMode="auto">
                    <a:xfrm>
                      <a:off x="2847" y="2138"/>
                      <a:ext cx="500" cy="137"/>
                    </a:xfrm>
                    <a:prstGeom prst="roundRect">
                      <a:avLst>
                        <a:gd name="adj" fmla="val 27370"/>
                      </a:avLst>
                    </a:prstGeom>
                    <a:gradFill rotWithShape="0">
                      <a:gsLst>
                        <a:gs pos="0">
                          <a:srgbClr val="C4C4C4"/>
                        </a:gs>
                        <a:gs pos="100000">
                          <a:srgbClr val="919191"/>
                        </a:gs>
                      </a:gsLst>
                      <a:lin ang="5400000" scaled="1"/>
                    </a:gradFill>
                    <a:ln w="12700">
                      <a:noFill/>
                      <a:round/>
                      <a:headEnd/>
                      <a:tailEnd/>
                    </a:ln>
                  </p:spPr>
                  <p:txBody>
                    <a:bodyPr anchor="ctr"/>
                    <a:lstStyle/>
                    <a:p>
                      <a:endParaRPr lang="en-IE">
                        <a:latin typeface="Calibri" pitchFamily="34" charset="0"/>
                      </a:endParaRPr>
                    </a:p>
                  </p:txBody>
                </p:sp>
                <p:sp>
                  <p:nvSpPr>
                    <p:cNvPr id="32908" name="Line 246"/>
                    <p:cNvSpPr>
                      <a:spLocks noChangeShapeType="1"/>
                    </p:cNvSpPr>
                    <p:nvPr/>
                  </p:nvSpPr>
                  <p:spPr bwMode="auto">
                    <a:xfrm>
                      <a:off x="3175" y="2204"/>
                      <a:ext cx="120" cy="0"/>
                    </a:xfrm>
                    <a:prstGeom prst="line">
                      <a:avLst/>
                    </a:prstGeom>
                    <a:noFill/>
                    <a:ln w="25400">
                      <a:solidFill>
                        <a:srgbClr val="000000"/>
                      </a:solidFill>
                      <a:round/>
                      <a:headEnd/>
                      <a:tailEnd/>
                    </a:ln>
                  </p:spPr>
                  <p:txBody>
                    <a:bodyPr anchor="ctr"/>
                    <a:lstStyle/>
                    <a:p>
                      <a:endParaRPr lang="en-IE"/>
                    </a:p>
                  </p:txBody>
                </p:sp>
                <p:sp>
                  <p:nvSpPr>
                    <p:cNvPr id="32909" name="Line 247"/>
                    <p:cNvSpPr>
                      <a:spLocks noChangeShapeType="1"/>
                    </p:cNvSpPr>
                    <p:nvPr/>
                  </p:nvSpPr>
                  <p:spPr bwMode="auto">
                    <a:xfrm>
                      <a:off x="2920" y="2204"/>
                      <a:ext cx="120" cy="0"/>
                    </a:xfrm>
                    <a:prstGeom prst="line">
                      <a:avLst/>
                    </a:prstGeom>
                    <a:noFill/>
                    <a:ln w="25400">
                      <a:solidFill>
                        <a:srgbClr val="00FF00"/>
                      </a:solidFill>
                      <a:round/>
                      <a:headEnd/>
                      <a:tailEnd/>
                    </a:ln>
                  </p:spPr>
                  <p:txBody>
                    <a:bodyPr anchor="ctr"/>
                    <a:lstStyle/>
                    <a:p>
                      <a:endParaRPr lang="en-IE"/>
                    </a:p>
                  </p:txBody>
                </p:sp>
                <p:sp>
                  <p:nvSpPr>
                    <p:cNvPr id="32910" name="Line 248"/>
                    <p:cNvSpPr>
                      <a:spLocks noChangeShapeType="1"/>
                    </p:cNvSpPr>
                    <p:nvPr/>
                  </p:nvSpPr>
                  <p:spPr bwMode="auto">
                    <a:xfrm>
                      <a:off x="3175" y="2213"/>
                      <a:ext cx="120" cy="0"/>
                    </a:xfrm>
                    <a:prstGeom prst="line">
                      <a:avLst/>
                    </a:prstGeom>
                    <a:noFill/>
                    <a:ln w="25400">
                      <a:solidFill>
                        <a:srgbClr val="000000"/>
                      </a:solidFill>
                      <a:round/>
                      <a:headEnd/>
                      <a:tailEnd/>
                    </a:ln>
                  </p:spPr>
                  <p:txBody>
                    <a:bodyPr anchor="ctr"/>
                    <a:lstStyle/>
                    <a:p>
                      <a:endParaRPr lang="en-IE"/>
                    </a:p>
                  </p:txBody>
                </p:sp>
                <p:sp>
                  <p:nvSpPr>
                    <p:cNvPr id="32911" name="Line 249"/>
                    <p:cNvSpPr>
                      <a:spLocks noChangeShapeType="1"/>
                    </p:cNvSpPr>
                    <p:nvPr/>
                  </p:nvSpPr>
                  <p:spPr bwMode="auto">
                    <a:xfrm>
                      <a:off x="2920" y="2213"/>
                      <a:ext cx="120" cy="0"/>
                    </a:xfrm>
                    <a:prstGeom prst="line">
                      <a:avLst/>
                    </a:prstGeom>
                    <a:noFill/>
                    <a:ln w="25400">
                      <a:solidFill>
                        <a:srgbClr val="00FF00"/>
                      </a:solidFill>
                      <a:round/>
                      <a:headEnd/>
                      <a:tailEnd/>
                    </a:ln>
                  </p:spPr>
                  <p:txBody>
                    <a:bodyPr anchor="ctr"/>
                    <a:lstStyle/>
                    <a:p>
                      <a:endParaRPr lang="en-IE"/>
                    </a:p>
                  </p:txBody>
                </p:sp>
              </p:grpSp>
            </p:grpSp>
          </p:grpSp>
        </p:grpSp>
      </p:grpSp>
      <p:grpSp>
        <p:nvGrpSpPr>
          <p:cNvPr id="30" name="Group 250"/>
          <p:cNvGrpSpPr>
            <a:grpSpLocks/>
          </p:cNvGrpSpPr>
          <p:nvPr/>
        </p:nvGrpSpPr>
        <p:grpSpPr bwMode="auto">
          <a:xfrm>
            <a:off x="4473575" y="5322888"/>
            <a:ext cx="1527175" cy="963612"/>
            <a:chOff x="2963" y="3304"/>
            <a:chExt cx="1281" cy="808"/>
          </a:xfrm>
        </p:grpSpPr>
        <p:sp>
          <p:nvSpPr>
            <p:cNvPr id="3323" name="Rectangle 251"/>
            <p:cNvSpPr>
              <a:spLocks noChangeArrowheads="1"/>
            </p:cNvSpPr>
            <p:nvPr/>
          </p:nvSpPr>
          <p:spPr bwMode="auto">
            <a:xfrm>
              <a:off x="2963" y="3304"/>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File Systems</a:t>
              </a:r>
              <a:endParaRPr lang="en-US">
                <a:latin typeface="Arial" pitchFamily="34" charset="0"/>
              </a:endParaRPr>
            </a:p>
          </p:txBody>
        </p:sp>
        <p:grpSp>
          <p:nvGrpSpPr>
            <p:cNvPr id="31" name="Group 252"/>
            <p:cNvGrpSpPr>
              <a:grpSpLocks/>
            </p:cNvGrpSpPr>
            <p:nvPr/>
          </p:nvGrpSpPr>
          <p:grpSpPr bwMode="auto">
            <a:xfrm>
              <a:off x="3129" y="3524"/>
              <a:ext cx="962" cy="543"/>
              <a:chOff x="4297" y="1885"/>
              <a:chExt cx="1070" cy="604"/>
            </a:xfrm>
          </p:grpSpPr>
          <p:sp>
            <p:nvSpPr>
              <p:cNvPr id="3325" name="AutoShape 253"/>
              <p:cNvSpPr>
                <a:spLocks noChangeArrowheads="1"/>
              </p:cNvSpPr>
              <p:nvPr/>
            </p:nvSpPr>
            <p:spPr bwMode="auto">
              <a:xfrm>
                <a:off x="4299" y="2160"/>
                <a:ext cx="680" cy="329"/>
              </a:xfrm>
              <a:prstGeom prst="can">
                <a:avLst>
                  <a:gd name="adj" fmla="val 37500"/>
                </a:avLst>
              </a:prstGeom>
              <a:gradFill rotWithShape="0">
                <a:gsLst>
                  <a:gs pos="0">
                    <a:srgbClr val="6590FD">
                      <a:gamma/>
                      <a:shade val="66275"/>
                      <a:invGamma/>
                    </a:srgbClr>
                  </a:gs>
                  <a:gs pos="50000">
                    <a:srgbClr val="6590FD"/>
                  </a:gs>
                  <a:gs pos="100000">
                    <a:srgbClr val="6590FD">
                      <a:gamma/>
                      <a:shade val="66275"/>
                      <a:invGamma/>
                    </a:srgbClr>
                  </a:gs>
                </a:gsLst>
                <a:lin ang="0" scaled="1"/>
              </a:gradFill>
              <a:ln w="12700" cap="rnd">
                <a:solidFill>
                  <a:srgbClr val="000000"/>
                </a:solidFill>
                <a:round/>
                <a:headEnd/>
                <a:tailEnd/>
              </a:ln>
              <a:effectLst/>
            </p:spPr>
            <p:txBody>
              <a:bodyPr lIns="68580" tIns="68580" rIns="68580" bIns="0"/>
              <a:lstStyle/>
              <a:p>
                <a:pPr algn="ctr">
                  <a:spcAft>
                    <a:spcPts val="1000"/>
                  </a:spcAft>
                  <a:defRPr/>
                </a:pPr>
                <a:r>
                  <a:rPr lang="en-IE" sz="1100" b="1">
                    <a:solidFill>
                      <a:srgbClr val="FFFFFF"/>
                    </a:solidFill>
                    <a:effectLst>
                      <a:outerShdw blurRad="38100" dist="38100" dir="2700000" algn="tl">
                        <a:srgbClr val="000000"/>
                      </a:outerShdw>
                    </a:effectLst>
                    <a:latin typeface="Arial Narrow" pitchFamily="34" charset="0"/>
                  </a:rPr>
                  <a:t>NTFS</a:t>
                </a:r>
                <a:endParaRPr lang="en-US">
                  <a:latin typeface="Arial" pitchFamily="34" charset="0"/>
                </a:endParaRPr>
              </a:p>
            </p:txBody>
          </p:sp>
          <p:grpSp>
            <p:nvGrpSpPr>
              <p:cNvPr id="33135" name="Group 254"/>
              <p:cNvGrpSpPr>
                <a:grpSpLocks/>
              </p:cNvGrpSpPr>
              <p:nvPr/>
            </p:nvGrpSpPr>
            <p:grpSpPr bwMode="auto">
              <a:xfrm>
                <a:off x="4756" y="1885"/>
                <a:ext cx="611" cy="479"/>
                <a:chOff x="4271" y="2050"/>
                <a:chExt cx="611" cy="479"/>
              </a:xfrm>
            </p:grpSpPr>
            <p:sp>
              <p:nvSpPr>
                <p:cNvPr id="3327" name="Freeform 255"/>
                <p:cNvSpPr>
                  <a:spLocks/>
                </p:cNvSpPr>
                <p:nvPr/>
              </p:nvSpPr>
              <p:spPr bwMode="auto">
                <a:xfrm>
                  <a:off x="4369" y="2131"/>
                  <a:ext cx="471" cy="378"/>
                </a:xfrm>
                <a:custGeom>
                  <a:avLst/>
                  <a:gdLst/>
                  <a:ahLst/>
                  <a:cxnLst>
                    <a:cxn ang="0">
                      <a:pos x="0" y="996"/>
                    </a:cxn>
                    <a:cxn ang="0">
                      <a:pos x="0" y="94"/>
                    </a:cxn>
                    <a:cxn ang="0">
                      <a:pos x="79" y="0"/>
                    </a:cxn>
                    <a:cxn ang="0">
                      <a:pos x="467" y="0"/>
                    </a:cxn>
                    <a:cxn ang="0">
                      <a:pos x="526" y="93"/>
                    </a:cxn>
                    <a:cxn ang="0">
                      <a:pos x="1248" y="94"/>
                    </a:cxn>
                    <a:cxn ang="0">
                      <a:pos x="1248" y="996"/>
                    </a:cxn>
                    <a:cxn ang="0">
                      <a:pos x="0" y="996"/>
                    </a:cxn>
                  </a:cxnLst>
                  <a:rect l="0" t="0" r="r" b="b"/>
                  <a:pathLst>
                    <a:path w="1248" h="996">
                      <a:moveTo>
                        <a:pt x="0" y="996"/>
                      </a:moveTo>
                      <a:lnTo>
                        <a:pt x="0" y="94"/>
                      </a:lnTo>
                      <a:lnTo>
                        <a:pt x="79" y="0"/>
                      </a:lnTo>
                      <a:lnTo>
                        <a:pt x="467" y="0"/>
                      </a:lnTo>
                      <a:lnTo>
                        <a:pt x="526" y="93"/>
                      </a:lnTo>
                      <a:lnTo>
                        <a:pt x="1248" y="94"/>
                      </a:lnTo>
                      <a:lnTo>
                        <a:pt x="1248" y="996"/>
                      </a:lnTo>
                      <a:lnTo>
                        <a:pt x="0" y="996"/>
                      </a:lnTo>
                      <a:close/>
                    </a:path>
                  </a:pathLst>
                </a:custGeom>
                <a:gradFill rotWithShape="0">
                  <a:gsLst>
                    <a:gs pos="0">
                      <a:srgbClr val="FFFF99"/>
                    </a:gs>
                    <a:gs pos="100000">
                      <a:srgbClr val="FFCC00"/>
                    </a:gs>
                  </a:gsLst>
                  <a:lin ang="2700000" scaled="1"/>
                </a:gradFill>
                <a:ln w="9525" cap="flat" cmpd="sng">
                  <a:solidFill>
                    <a:srgbClr val="000000"/>
                  </a:solidFill>
                  <a:prstDash val="solid"/>
                  <a:round/>
                  <a:headEnd type="none" w="med" len="med"/>
                  <a:tailEnd type="none" w="med" len="med"/>
                </a:ln>
                <a:effectLst>
                  <a:outerShdw dist="28398" dir="1593903" algn="ctr" rotWithShape="0">
                    <a:srgbClr val="969696"/>
                  </a:outerShdw>
                </a:effectLst>
              </p:spPr>
              <p:txBody>
                <a:bodyPr tIns="27432" bIns="27432" anchor="ctr"/>
                <a:lstStyle/>
                <a:p>
                  <a:pPr fontAlgn="auto">
                    <a:spcBef>
                      <a:spcPts val="0"/>
                    </a:spcBef>
                    <a:spcAft>
                      <a:spcPts val="0"/>
                    </a:spcAft>
                    <a:defRPr/>
                  </a:pPr>
                  <a:endParaRPr lang="en-IE">
                    <a:latin typeface="+mn-lt"/>
                  </a:endParaRPr>
                </a:p>
              </p:txBody>
            </p:sp>
            <p:sp>
              <p:nvSpPr>
                <p:cNvPr id="3328" name="AutoShape 256"/>
                <p:cNvSpPr>
                  <a:spLocks noChangeArrowheads="1"/>
                </p:cNvSpPr>
                <p:nvPr/>
              </p:nvSpPr>
              <p:spPr bwMode="auto">
                <a:xfrm flipV="1">
                  <a:off x="4595" y="2050"/>
                  <a:ext cx="287" cy="352"/>
                </a:xfrm>
                <a:prstGeom prst="foldedCorner">
                  <a:avLst>
                    <a:gd name="adj" fmla="val 30968"/>
                  </a:avLst>
                </a:prstGeom>
                <a:solidFill>
                  <a:srgbClr val="FFFFFF"/>
                </a:solidFill>
                <a:ln w="9525">
                  <a:solidFill>
                    <a:srgbClr val="000000"/>
                  </a:solidFill>
                  <a:round/>
                  <a:headEnd/>
                  <a:tailEnd/>
                </a:ln>
                <a:effectLst>
                  <a:outerShdw dist="53882" dir="2700000" algn="ctr" rotWithShape="0">
                    <a:srgbClr val="C0C0C0"/>
                  </a:outerShdw>
                </a:effectLst>
              </p:spPr>
              <p:txBody>
                <a:bodyPr anchor="ctr"/>
                <a:lstStyle/>
                <a:p>
                  <a:pPr fontAlgn="auto">
                    <a:spcBef>
                      <a:spcPts val="0"/>
                    </a:spcBef>
                    <a:spcAft>
                      <a:spcPts val="0"/>
                    </a:spcAft>
                    <a:defRPr/>
                  </a:pPr>
                  <a:endParaRPr lang="en-IE">
                    <a:latin typeface="+mn-lt"/>
                  </a:endParaRPr>
                </a:p>
              </p:txBody>
            </p:sp>
            <p:sp>
              <p:nvSpPr>
                <p:cNvPr id="3329" name="AutoShape 257"/>
                <p:cNvSpPr>
                  <a:spLocks noChangeArrowheads="1"/>
                </p:cNvSpPr>
                <p:nvPr/>
              </p:nvSpPr>
              <p:spPr bwMode="auto">
                <a:xfrm flipH="1">
                  <a:off x="4273" y="2230"/>
                  <a:ext cx="564" cy="299"/>
                </a:xfrm>
                <a:prstGeom prst="parallelogram">
                  <a:avLst>
                    <a:gd name="adj" fmla="val 21104"/>
                  </a:avLst>
                </a:prstGeom>
                <a:gradFill rotWithShape="0">
                  <a:gsLst>
                    <a:gs pos="0">
                      <a:srgbClr val="FFFF99"/>
                    </a:gs>
                    <a:gs pos="100000">
                      <a:srgbClr val="FFCC00"/>
                    </a:gs>
                  </a:gsLst>
                  <a:lin ang="2700000" scaled="1"/>
                </a:gradFill>
                <a:ln w="9525">
                  <a:solidFill>
                    <a:srgbClr val="000000"/>
                  </a:solidFill>
                  <a:miter lim="800000"/>
                  <a:headEnd/>
                  <a:tailEnd/>
                </a:ln>
                <a:effectLst>
                  <a:outerShdw dist="28398" dir="1593903" algn="ctr" rotWithShape="0">
                    <a:srgbClr val="969696"/>
                  </a:outerShdw>
                </a:effectLst>
              </p:spPr>
              <p:txBody>
                <a:bodyPr lIns="0" tIns="20574" rIns="48006" bIns="20574" anchor="ctr"/>
                <a:lstStyle/>
                <a:p>
                  <a:pPr algn="ctr">
                    <a:defRPr/>
                  </a:pPr>
                  <a:endParaRPr lang="en-US">
                    <a:latin typeface="Arial" pitchFamily="34" charset="0"/>
                  </a:endParaRPr>
                </a:p>
              </p:txBody>
            </p:sp>
          </p:grpSp>
        </p:grpSp>
      </p:grpSp>
      <p:grpSp>
        <p:nvGrpSpPr>
          <p:cNvPr id="33136" name="Group 258"/>
          <p:cNvGrpSpPr>
            <a:grpSpLocks/>
          </p:cNvGrpSpPr>
          <p:nvPr/>
        </p:nvGrpSpPr>
        <p:grpSpPr bwMode="auto">
          <a:xfrm>
            <a:off x="1543050" y="4186238"/>
            <a:ext cx="1528763" cy="963612"/>
            <a:chOff x="752" y="2469"/>
            <a:chExt cx="1281" cy="808"/>
          </a:xfrm>
        </p:grpSpPr>
        <p:sp>
          <p:nvSpPr>
            <p:cNvPr id="3331" name="Rectangle 259"/>
            <p:cNvSpPr>
              <a:spLocks noChangeArrowheads="1"/>
            </p:cNvSpPr>
            <p:nvPr/>
          </p:nvSpPr>
          <p:spPr bwMode="auto">
            <a:xfrm>
              <a:off x="752" y="2469"/>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Terminal Services</a:t>
              </a:r>
              <a:endParaRPr lang="en-US">
                <a:latin typeface="Arial" pitchFamily="34" charset="0"/>
              </a:endParaRPr>
            </a:p>
          </p:txBody>
        </p:sp>
        <p:grpSp>
          <p:nvGrpSpPr>
            <p:cNvPr id="33137" name="Group 260"/>
            <p:cNvGrpSpPr>
              <a:grpSpLocks/>
            </p:cNvGrpSpPr>
            <p:nvPr/>
          </p:nvGrpSpPr>
          <p:grpSpPr bwMode="auto">
            <a:xfrm>
              <a:off x="1063" y="2696"/>
              <a:ext cx="659" cy="574"/>
              <a:chOff x="571" y="904"/>
              <a:chExt cx="998" cy="910"/>
            </a:xfrm>
          </p:grpSpPr>
          <p:grpSp>
            <p:nvGrpSpPr>
              <p:cNvPr id="33138" name="Group 261"/>
              <p:cNvGrpSpPr>
                <a:grpSpLocks/>
              </p:cNvGrpSpPr>
              <p:nvPr/>
            </p:nvGrpSpPr>
            <p:grpSpPr bwMode="auto">
              <a:xfrm>
                <a:off x="571" y="904"/>
                <a:ext cx="998" cy="910"/>
                <a:chOff x="3315" y="2880"/>
                <a:chExt cx="998" cy="910"/>
              </a:xfrm>
            </p:grpSpPr>
            <p:grpSp>
              <p:nvGrpSpPr>
                <p:cNvPr id="33139" name="Group 262"/>
                <p:cNvGrpSpPr>
                  <a:grpSpLocks/>
                </p:cNvGrpSpPr>
                <p:nvPr/>
              </p:nvGrpSpPr>
              <p:grpSpPr bwMode="auto">
                <a:xfrm>
                  <a:off x="3504" y="3478"/>
                  <a:ext cx="618" cy="312"/>
                  <a:chOff x="1620" y="1816"/>
                  <a:chExt cx="618" cy="312"/>
                </a:xfrm>
              </p:grpSpPr>
              <p:sp>
                <p:nvSpPr>
                  <p:cNvPr id="32881" name="Oval 263"/>
                  <p:cNvSpPr>
                    <a:spLocks noChangeArrowheads="1"/>
                  </p:cNvSpPr>
                  <p:nvPr/>
                </p:nvSpPr>
                <p:spPr bwMode="auto">
                  <a:xfrm>
                    <a:off x="1620" y="1816"/>
                    <a:ext cx="618" cy="264"/>
                  </a:xfrm>
                  <a:prstGeom prst="ellipse">
                    <a:avLst/>
                  </a:prstGeom>
                  <a:solidFill>
                    <a:srgbClr val="B2B2B2"/>
                  </a:solidFill>
                  <a:ln w="9525" cap="rnd">
                    <a:solidFill>
                      <a:srgbClr val="000000"/>
                    </a:solidFill>
                    <a:round/>
                    <a:headEnd/>
                    <a:tailEnd/>
                  </a:ln>
                </p:spPr>
                <p:txBody>
                  <a:bodyPr/>
                  <a:lstStyle/>
                  <a:p>
                    <a:endParaRPr lang="en-IE">
                      <a:latin typeface="Calibri" pitchFamily="34" charset="0"/>
                    </a:endParaRPr>
                  </a:p>
                </p:txBody>
              </p:sp>
              <p:sp>
                <p:nvSpPr>
                  <p:cNvPr id="32882" name="Rectangle 264"/>
                  <p:cNvSpPr>
                    <a:spLocks noChangeArrowheads="1"/>
                  </p:cNvSpPr>
                  <p:nvPr/>
                </p:nvSpPr>
                <p:spPr bwMode="auto">
                  <a:xfrm>
                    <a:off x="1748" y="2051"/>
                    <a:ext cx="361" cy="47"/>
                  </a:xfrm>
                  <a:prstGeom prst="rect">
                    <a:avLst/>
                  </a:prstGeom>
                  <a:solidFill>
                    <a:srgbClr val="B2B2B2"/>
                  </a:solidFill>
                  <a:ln w="9525">
                    <a:solidFill>
                      <a:srgbClr val="000000"/>
                    </a:solidFill>
                    <a:miter lim="800000"/>
                    <a:headEnd/>
                    <a:tailEnd/>
                  </a:ln>
                </p:spPr>
                <p:txBody>
                  <a:bodyPr anchor="ctr"/>
                  <a:lstStyle/>
                  <a:p>
                    <a:endParaRPr lang="en-IE">
                      <a:latin typeface="Calibri" pitchFamily="34" charset="0"/>
                    </a:endParaRPr>
                  </a:p>
                </p:txBody>
              </p:sp>
              <p:sp>
                <p:nvSpPr>
                  <p:cNvPr id="32883" name="Rectangle 265"/>
                  <p:cNvSpPr>
                    <a:spLocks noChangeArrowheads="1"/>
                  </p:cNvSpPr>
                  <p:nvPr/>
                </p:nvSpPr>
                <p:spPr bwMode="auto">
                  <a:xfrm>
                    <a:off x="1643" y="2096"/>
                    <a:ext cx="571" cy="32"/>
                  </a:xfrm>
                  <a:prstGeom prst="rect">
                    <a:avLst/>
                  </a:prstGeom>
                  <a:solidFill>
                    <a:srgbClr val="B2B2B2"/>
                  </a:solidFill>
                  <a:ln w="9525">
                    <a:solidFill>
                      <a:srgbClr val="000000"/>
                    </a:solidFill>
                    <a:miter lim="800000"/>
                    <a:headEnd/>
                    <a:tailEnd/>
                  </a:ln>
                </p:spPr>
                <p:txBody>
                  <a:bodyPr anchor="ctr"/>
                  <a:lstStyle/>
                  <a:p>
                    <a:endParaRPr lang="en-IE">
                      <a:latin typeface="Calibri" pitchFamily="34" charset="0"/>
                    </a:endParaRPr>
                  </a:p>
                </p:txBody>
              </p:sp>
            </p:grpSp>
            <p:sp>
              <p:nvSpPr>
                <p:cNvPr id="32874" name="AutoShape 266"/>
                <p:cNvSpPr>
                  <a:spLocks noChangeArrowheads="1"/>
                </p:cNvSpPr>
                <p:nvPr/>
              </p:nvSpPr>
              <p:spPr bwMode="auto">
                <a:xfrm>
                  <a:off x="3315" y="2880"/>
                  <a:ext cx="998" cy="787"/>
                </a:xfrm>
                <a:prstGeom prst="roundRect">
                  <a:avLst>
                    <a:gd name="adj" fmla="val 3833"/>
                  </a:avLst>
                </a:prstGeom>
                <a:solidFill>
                  <a:srgbClr val="B2B2B2"/>
                </a:solidFill>
                <a:ln w="9525">
                  <a:solidFill>
                    <a:srgbClr val="000000"/>
                  </a:solidFill>
                  <a:round/>
                  <a:headEnd/>
                  <a:tailEnd/>
                </a:ln>
              </p:spPr>
              <p:txBody>
                <a:bodyPr anchor="ctr"/>
                <a:lstStyle/>
                <a:p>
                  <a:endParaRPr lang="en-IE">
                    <a:latin typeface="Calibri" pitchFamily="34" charset="0"/>
                  </a:endParaRPr>
                </a:p>
              </p:txBody>
            </p:sp>
            <p:sp>
              <p:nvSpPr>
                <p:cNvPr id="32875" name="Rectangle 267"/>
                <p:cNvSpPr>
                  <a:spLocks noChangeArrowheads="1"/>
                </p:cNvSpPr>
                <p:nvPr/>
              </p:nvSpPr>
              <p:spPr bwMode="auto">
                <a:xfrm>
                  <a:off x="3415" y="2979"/>
                  <a:ext cx="801" cy="584"/>
                </a:xfrm>
                <a:prstGeom prst="rect">
                  <a:avLst/>
                </a:prstGeom>
                <a:solidFill>
                  <a:srgbClr val="33CCCC"/>
                </a:solidFill>
                <a:ln w="12700">
                  <a:noFill/>
                  <a:miter lim="800000"/>
                  <a:headEnd/>
                  <a:tailEnd/>
                </a:ln>
              </p:spPr>
              <p:txBody>
                <a:bodyPr anchor="ctr"/>
                <a:lstStyle/>
                <a:p>
                  <a:endParaRPr lang="en-IE">
                    <a:latin typeface="Calibri" pitchFamily="34" charset="0"/>
                  </a:endParaRPr>
                </a:p>
              </p:txBody>
            </p:sp>
            <p:sp>
              <p:nvSpPr>
                <p:cNvPr id="32876" name="Freeform 268"/>
                <p:cNvSpPr>
                  <a:spLocks/>
                </p:cNvSpPr>
                <p:nvPr/>
              </p:nvSpPr>
              <p:spPr bwMode="auto">
                <a:xfrm>
                  <a:off x="3415" y="2981"/>
                  <a:ext cx="803" cy="588"/>
                </a:xfrm>
                <a:custGeom>
                  <a:avLst/>
                  <a:gdLst>
                    <a:gd name="T0" fmla="*/ 4453 w 523"/>
                    <a:gd name="T1" fmla="*/ 0 h 383"/>
                    <a:gd name="T2" fmla="*/ 4453 w 523"/>
                    <a:gd name="T3" fmla="*/ 3258 h 383"/>
                    <a:gd name="T4" fmla="*/ 0 w 523"/>
                    <a:gd name="T5" fmla="*/ 3258 h 383"/>
                    <a:gd name="T6" fmla="*/ 0 60000 65536"/>
                    <a:gd name="T7" fmla="*/ 0 60000 65536"/>
                    <a:gd name="T8" fmla="*/ 0 60000 65536"/>
                    <a:gd name="T9" fmla="*/ 0 w 523"/>
                    <a:gd name="T10" fmla="*/ 0 h 383"/>
                    <a:gd name="T11" fmla="*/ 523 w 523"/>
                    <a:gd name="T12" fmla="*/ 383 h 383"/>
                  </a:gdLst>
                  <a:ahLst/>
                  <a:cxnLst>
                    <a:cxn ang="T6">
                      <a:pos x="T0" y="T1"/>
                    </a:cxn>
                    <a:cxn ang="T7">
                      <a:pos x="T2" y="T3"/>
                    </a:cxn>
                    <a:cxn ang="T8">
                      <a:pos x="T4" y="T5"/>
                    </a:cxn>
                  </a:cxnLst>
                  <a:rect l="T9" t="T10" r="T11" b="T12"/>
                  <a:pathLst>
                    <a:path w="523" h="383">
                      <a:moveTo>
                        <a:pt x="522" y="0"/>
                      </a:moveTo>
                      <a:lnTo>
                        <a:pt x="522" y="382"/>
                      </a:lnTo>
                      <a:lnTo>
                        <a:pt x="0" y="382"/>
                      </a:lnTo>
                    </a:path>
                  </a:pathLst>
                </a:custGeom>
                <a:noFill/>
                <a:ln w="12700" cap="rnd" cmpd="sng">
                  <a:solidFill>
                    <a:srgbClr val="FFFFFF"/>
                  </a:solidFill>
                  <a:prstDash val="solid"/>
                  <a:round/>
                  <a:headEnd type="none" w="med" len="med"/>
                  <a:tailEnd type="none" w="med" len="med"/>
                </a:ln>
              </p:spPr>
              <p:txBody>
                <a:bodyPr/>
                <a:lstStyle/>
                <a:p>
                  <a:endParaRPr lang="en-IE"/>
                </a:p>
              </p:txBody>
            </p:sp>
            <p:sp>
              <p:nvSpPr>
                <p:cNvPr id="32877" name="Freeform 269"/>
                <p:cNvSpPr>
                  <a:spLocks/>
                </p:cNvSpPr>
                <p:nvPr/>
              </p:nvSpPr>
              <p:spPr bwMode="auto">
                <a:xfrm>
                  <a:off x="3415" y="2978"/>
                  <a:ext cx="800" cy="591"/>
                </a:xfrm>
                <a:custGeom>
                  <a:avLst/>
                  <a:gdLst>
                    <a:gd name="T0" fmla="*/ 0 w 521"/>
                    <a:gd name="T1" fmla="*/ 3271 h 385"/>
                    <a:gd name="T2" fmla="*/ 0 w 521"/>
                    <a:gd name="T3" fmla="*/ 0 h 385"/>
                    <a:gd name="T4" fmla="*/ 4435 w 521"/>
                    <a:gd name="T5" fmla="*/ 0 h 385"/>
                    <a:gd name="T6" fmla="*/ 4435 w 521"/>
                    <a:gd name="T7" fmla="*/ 0 h 385"/>
                    <a:gd name="T8" fmla="*/ 0 60000 65536"/>
                    <a:gd name="T9" fmla="*/ 0 60000 65536"/>
                    <a:gd name="T10" fmla="*/ 0 60000 65536"/>
                    <a:gd name="T11" fmla="*/ 0 60000 65536"/>
                    <a:gd name="T12" fmla="*/ 0 w 521"/>
                    <a:gd name="T13" fmla="*/ 0 h 385"/>
                    <a:gd name="T14" fmla="*/ 521 w 521"/>
                    <a:gd name="T15" fmla="*/ 385 h 385"/>
                  </a:gdLst>
                  <a:ahLst/>
                  <a:cxnLst>
                    <a:cxn ang="T8">
                      <a:pos x="T0" y="T1"/>
                    </a:cxn>
                    <a:cxn ang="T9">
                      <a:pos x="T2" y="T3"/>
                    </a:cxn>
                    <a:cxn ang="T10">
                      <a:pos x="T4" y="T5"/>
                    </a:cxn>
                    <a:cxn ang="T11">
                      <a:pos x="T6" y="T7"/>
                    </a:cxn>
                  </a:cxnLst>
                  <a:rect l="T12" t="T13" r="T14" b="T15"/>
                  <a:pathLst>
                    <a:path w="521" h="385">
                      <a:moveTo>
                        <a:pt x="0" y="384"/>
                      </a:moveTo>
                      <a:lnTo>
                        <a:pt x="0" y="0"/>
                      </a:lnTo>
                      <a:lnTo>
                        <a:pt x="520" y="0"/>
                      </a:lnTo>
                    </a:path>
                  </a:pathLst>
                </a:custGeom>
                <a:noFill/>
                <a:ln w="12700" cap="rnd" cmpd="sng">
                  <a:solidFill>
                    <a:srgbClr val="000000"/>
                  </a:solidFill>
                  <a:prstDash val="solid"/>
                  <a:round/>
                  <a:headEnd type="none" w="med" len="med"/>
                  <a:tailEnd type="none" w="med" len="med"/>
                </a:ln>
              </p:spPr>
              <p:txBody>
                <a:bodyPr/>
                <a:lstStyle/>
                <a:p>
                  <a:endParaRPr lang="en-IE"/>
                </a:p>
              </p:txBody>
            </p:sp>
            <p:grpSp>
              <p:nvGrpSpPr>
                <p:cNvPr id="33140" name="Group 270"/>
                <p:cNvGrpSpPr>
                  <a:grpSpLocks/>
                </p:cNvGrpSpPr>
                <p:nvPr/>
              </p:nvGrpSpPr>
              <p:grpSpPr bwMode="auto">
                <a:xfrm>
                  <a:off x="3328" y="2889"/>
                  <a:ext cx="975" cy="769"/>
                  <a:chOff x="2192" y="1325"/>
                  <a:chExt cx="955" cy="749"/>
                </a:xfrm>
              </p:grpSpPr>
              <p:sp>
                <p:nvSpPr>
                  <p:cNvPr id="32879" name="Freeform 271"/>
                  <p:cNvSpPr>
                    <a:spLocks/>
                  </p:cNvSpPr>
                  <p:nvPr/>
                </p:nvSpPr>
                <p:spPr bwMode="auto">
                  <a:xfrm>
                    <a:off x="2192" y="1325"/>
                    <a:ext cx="954" cy="746"/>
                  </a:xfrm>
                  <a:custGeom>
                    <a:avLst/>
                    <a:gdLst>
                      <a:gd name="T0" fmla="*/ 5232 w 621"/>
                      <a:gd name="T1" fmla="*/ 0 h 486"/>
                      <a:gd name="T2" fmla="*/ 80 w 621"/>
                      <a:gd name="T3" fmla="*/ 0 h 486"/>
                      <a:gd name="T4" fmla="*/ 0 w 621"/>
                      <a:gd name="T5" fmla="*/ 66 h 486"/>
                      <a:gd name="T6" fmla="*/ 0 w 621"/>
                      <a:gd name="T7" fmla="*/ 4091 h 486"/>
                      <a:gd name="T8" fmla="*/ 18 w 621"/>
                      <a:gd name="T9" fmla="*/ 4131 h 486"/>
                      <a:gd name="T10" fmla="*/ 123 w 621"/>
                      <a:gd name="T11" fmla="*/ 4025 h 486"/>
                      <a:gd name="T12" fmla="*/ 123 w 621"/>
                      <a:gd name="T13" fmla="*/ 175 h 486"/>
                      <a:gd name="T14" fmla="*/ 163 w 621"/>
                      <a:gd name="T15" fmla="*/ 127 h 486"/>
                      <a:gd name="T16" fmla="*/ 5214 w 621"/>
                      <a:gd name="T17" fmla="*/ 127 h 486"/>
                      <a:gd name="T18" fmla="*/ 5300 w 621"/>
                      <a:gd name="T19" fmla="*/ 12 h 486"/>
                      <a:gd name="T20" fmla="*/ 5232 w 621"/>
                      <a:gd name="T21" fmla="*/ 0 h 4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1"/>
                      <a:gd name="T34" fmla="*/ 0 h 486"/>
                      <a:gd name="T35" fmla="*/ 621 w 621"/>
                      <a:gd name="T36" fmla="*/ 486 h 4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1" h="486">
                        <a:moveTo>
                          <a:pt x="611" y="0"/>
                        </a:moveTo>
                        <a:lnTo>
                          <a:pt x="9" y="0"/>
                        </a:lnTo>
                        <a:lnTo>
                          <a:pt x="0" y="8"/>
                        </a:lnTo>
                        <a:lnTo>
                          <a:pt x="0" y="480"/>
                        </a:lnTo>
                        <a:lnTo>
                          <a:pt x="2" y="485"/>
                        </a:lnTo>
                        <a:lnTo>
                          <a:pt x="14" y="472"/>
                        </a:lnTo>
                        <a:lnTo>
                          <a:pt x="14" y="20"/>
                        </a:lnTo>
                        <a:lnTo>
                          <a:pt x="19" y="15"/>
                        </a:lnTo>
                        <a:lnTo>
                          <a:pt x="609" y="15"/>
                        </a:lnTo>
                        <a:lnTo>
                          <a:pt x="620" y="1"/>
                        </a:lnTo>
                        <a:lnTo>
                          <a:pt x="611" y="0"/>
                        </a:lnTo>
                      </a:path>
                    </a:pathLst>
                  </a:custGeom>
                  <a:solidFill>
                    <a:srgbClr val="FFFFFF"/>
                  </a:solidFill>
                  <a:ln w="12700" cap="rnd" cmpd="sng">
                    <a:noFill/>
                    <a:prstDash val="solid"/>
                    <a:round/>
                    <a:headEnd type="none" w="med" len="med"/>
                    <a:tailEnd type="none" w="med" len="med"/>
                  </a:ln>
                </p:spPr>
                <p:txBody>
                  <a:bodyPr/>
                  <a:lstStyle/>
                  <a:p>
                    <a:endParaRPr lang="en-IE"/>
                  </a:p>
                </p:txBody>
              </p:sp>
              <p:sp>
                <p:nvSpPr>
                  <p:cNvPr id="32880" name="Freeform 272"/>
                  <p:cNvSpPr>
                    <a:spLocks/>
                  </p:cNvSpPr>
                  <p:nvPr/>
                </p:nvSpPr>
                <p:spPr bwMode="auto">
                  <a:xfrm>
                    <a:off x="2194" y="1326"/>
                    <a:ext cx="953" cy="748"/>
                  </a:xfrm>
                  <a:custGeom>
                    <a:avLst/>
                    <a:gdLst>
                      <a:gd name="T0" fmla="*/ 66 w 621"/>
                      <a:gd name="T1" fmla="*/ 4152 h 487"/>
                      <a:gd name="T2" fmla="*/ 5199 w 621"/>
                      <a:gd name="T3" fmla="*/ 4152 h 487"/>
                      <a:gd name="T4" fmla="*/ 5273 w 621"/>
                      <a:gd name="T5" fmla="*/ 4084 h 487"/>
                      <a:gd name="T6" fmla="*/ 5273 w 621"/>
                      <a:gd name="T7" fmla="*/ 52 h 487"/>
                      <a:gd name="T8" fmla="*/ 5251 w 621"/>
                      <a:gd name="T9" fmla="*/ 0 h 487"/>
                      <a:gd name="T10" fmla="*/ 5158 w 621"/>
                      <a:gd name="T11" fmla="*/ 114 h 487"/>
                      <a:gd name="T12" fmla="*/ 5158 w 621"/>
                      <a:gd name="T13" fmla="*/ 3987 h 487"/>
                      <a:gd name="T14" fmla="*/ 5113 w 621"/>
                      <a:gd name="T15" fmla="*/ 4023 h 487"/>
                      <a:gd name="T16" fmla="*/ 94 w 621"/>
                      <a:gd name="T17" fmla="*/ 4023 h 487"/>
                      <a:gd name="T18" fmla="*/ 0 w 621"/>
                      <a:gd name="T19" fmla="*/ 4135 h 487"/>
                      <a:gd name="T20" fmla="*/ 66 w 621"/>
                      <a:gd name="T21" fmla="*/ 4152 h 4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1"/>
                      <a:gd name="T34" fmla="*/ 0 h 487"/>
                      <a:gd name="T35" fmla="*/ 621 w 621"/>
                      <a:gd name="T36" fmla="*/ 487 h 4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1" h="487">
                        <a:moveTo>
                          <a:pt x="8" y="486"/>
                        </a:moveTo>
                        <a:lnTo>
                          <a:pt x="611" y="486"/>
                        </a:lnTo>
                        <a:lnTo>
                          <a:pt x="620" y="478"/>
                        </a:lnTo>
                        <a:lnTo>
                          <a:pt x="620" y="6"/>
                        </a:lnTo>
                        <a:lnTo>
                          <a:pt x="617" y="0"/>
                        </a:lnTo>
                        <a:lnTo>
                          <a:pt x="606" y="13"/>
                        </a:lnTo>
                        <a:lnTo>
                          <a:pt x="606" y="466"/>
                        </a:lnTo>
                        <a:lnTo>
                          <a:pt x="601" y="471"/>
                        </a:lnTo>
                        <a:lnTo>
                          <a:pt x="11" y="471"/>
                        </a:lnTo>
                        <a:lnTo>
                          <a:pt x="0" y="484"/>
                        </a:lnTo>
                        <a:lnTo>
                          <a:pt x="8" y="486"/>
                        </a:lnTo>
                      </a:path>
                    </a:pathLst>
                  </a:custGeom>
                  <a:solidFill>
                    <a:srgbClr val="919191"/>
                  </a:solidFill>
                  <a:ln w="12700" cap="rnd" cmpd="sng">
                    <a:noFill/>
                    <a:prstDash val="solid"/>
                    <a:round/>
                    <a:headEnd type="none" w="med" len="med"/>
                    <a:tailEnd type="none" w="med" len="med"/>
                  </a:ln>
                </p:spPr>
                <p:txBody>
                  <a:bodyPr/>
                  <a:lstStyle/>
                  <a:p>
                    <a:endParaRPr lang="en-IE"/>
                  </a:p>
                </p:txBody>
              </p:sp>
            </p:grpSp>
          </p:grpSp>
          <p:sp>
            <p:nvSpPr>
              <p:cNvPr id="32856" name="Rectangle 273"/>
              <p:cNvSpPr>
                <a:spLocks noChangeArrowheads="1"/>
              </p:cNvSpPr>
              <p:nvPr/>
            </p:nvSpPr>
            <p:spPr bwMode="auto">
              <a:xfrm>
                <a:off x="715" y="1054"/>
                <a:ext cx="47" cy="47"/>
              </a:xfrm>
              <a:prstGeom prst="rect">
                <a:avLst/>
              </a:prstGeom>
              <a:solidFill>
                <a:srgbClr val="333399"/>
              </a:solidFill>
              <a:ln w="9525">
                <a:noFill/>
                <a:miter lim="800000"/>
                <a:headEnd/>
                <a:tailEnd/>
              </a:ln>
            </p:spPr>
            <p:txBody>
              <a:bodyPr tIns="27432" bIns="27432" anchor="ctr"/>
              <a:lstStyle/>
              <a:p>
                <a:endParaRPr lang="en-IE">
                  <a:latin typeface="Calibri" pitchFamily="34" charset="0"/>
                </a:endParaRPr>
              </a:p>
            </p:txBody>
          </p:sp>
          <p:sp>
            <p:nvSpPr>
              <p:cNvPr id="32857" name="Rectangle 274"/>
              <p:cNvSpPr>
                <a:spLocks noChangeArrowheads="1"/>
              </p:cNvSpPr>
              <p:nvPr/>
            </p:nvSpPr>
            <p:spPr bwMode="auto">
              <a:xfrm>
                <a:off x="715" y="1141"/>
                <a:ext cx="47" cy="47"/>
              </a:xfrm>
              <a:prstGeom prst="rect">
                <a:avLst/>
              </a:prstGeom>
              <a:solidFill>
                <a:srgbClr val="333399"/>
              </a:solidFill>
              <a:ln w="9525">
                <a:noFill/>
                <a:miter lim="800000"/>
                <a:headEnd/>
                <a:tailEnd/>
              </a:ln>
            </p:spPr>
            <p:txBody>
              <a:bodyPr tIns="27432" bIns="27432" anchor="ctr"/>
              <a:lstStyle/>
              <a:p>
                <a:endParaRPr lang="en-IE">
                  <a:latin typeface="Calibri" pitchFamily="34" charset="0"/>
                </a:endParaRPr>
              </a:p>
            </p:txBody>
          </p:sp>
          <p:sp>
            <p:nvSpPr>
              <p:cNvPr id="32858" name="Rectangle 275"/>
              <p:cNvSpPr>
                <a:spLocks noChangeArrowheads="1"/>
              </p:cNvSpPr>
              <p:nvPr/>
            </p:nvSpPr>
            <p:spPr bwMode="auto">
              <a:xfrm>
                <a:off x="715" y="1228"/>
                <a:ext cx="47" cy="47"/>
              </a:xfrm>
              <a:prstGeom prst="rect">
                <a:avLst/>
              </a:prstGeom>
              <a:solidFill>
                <a:srgbClr val="333399"/>
              </a:solidFill>
              <a:ln w="9525">
                <a:noFill/>
                <a:miter lim="800000"/>
                <a:headEnd/>
                <a:tailEnd/>
              </a:ln>
            </p:spPr>
            <p:txBody>
              <a:bodyPr tIns="27432" bIns="27432" anchor="ctr"/>
              <a:lstStyle/>
              <a:p>
                <a:endParaRPr lang="en-IE">
                  <a:latin typeface="Calibri" pitchFamily="34" charset="0"/>
                </a:endParaRPr>
              </a:p>
            </p:txBody>
          </p:sp>
          <p:sp>
            <p:nvSpPr>
              <p:cNvPr id="32859" name="Rectangle 276"/>
              <p:cNvSpPr>
                <a:spLocks noChangeArrowheads="1"/>
              </p:cNvSpPr>
              <p:nvPr/>
            </p:nvSpPr>
            <p:spPr bwMode="auto">
              <a:xfrm>
                <a:off x="715" y="1315"/>
                <a:ext cx="47" cy="47"/>
              </a:xfrm>
              <a:prstGeom prst="rect">
                <a:avLst/>
              </a:prstGeom>
              <a:solidFill>
                <a:srgbClr val="333399"/>
              </a:solidFill>
              <a:ln w="9525">
                <a:noFill/>
                <a:miter lim="800000"/>
                <a:headEnd/>
                <a:tailEnd/>
              </a:ln>
            </p:spPr>
            <p:txBody>
              <a:bodyPr tIns="27432" bIns="27432" anchor="ctr"/>
              <a:lstStyle/>
              <a:p>
                <a:endParaRPr lang="en-IE">
                  <a:latin typeface="Calibri" pitchFamily="34" charset="0"/>
                </a:endParaRPr>
              </a:p>
            </p:txBody>
          </p:sp>
          <p:grpSp>
            <p:nvGrpSpPr>
              <p:cNvPr id="33141" name="Group 277"/>
              <p:cNvGrpSpPr>
                <a:grpSpLocks/>
              </p:cNvGrpSpPr>
              <p:nvPr/>
            </p:nvGrpSpPr>
            <p:grpSpPr bwMode="auto">
              <a:xfrm>
                <a:off x="810" y="1038"/>
                <a:ext cx="606" cy="478"/>
                <a:chOff x="663" y="1983"/>
                <a:chExt cx="606" cy="478"/>
              </a:xfrm>
            </p:grpSpPr>
            <p:sp>
              <p:nvSpPr>
                <p:cNvPr id="32866" name="AutoShape 278"/>
                <p:cNvSpPr>
                  <a:spLocks noChangeArrowheads="1"/>
                </p:cNvSpPr>
                <p:nvPr/>
              </p:nvSpPr>
              <p:spPr bwMode="auto">
                <a:xfrm>
                  <a:off x="663" y="1983"/>
                  <a:ext cx="606" cy="478"/>
                </a:xfrm>
                <a:prstGeom prst="roundRect">
                  <a:avLst>
                    <a:gd name="adj" fmla="val 3833"/>
                  </a:avLst>
                </a:prstGeom>
                <a:solidFill>
                  <a:srgbClr val="B2B2B2"/>
                </a:solidFill>
                <a:ln w="9525">
                  <a:solidFill>
                    <a:srgbClr val="000000"/>
                  </a:solidFill>
                  <a:round/>
                  <a:headEnd/>
                  <a:tailEnd/>
                </a:ln>
              </p:spPr>
              <p:txBody>
                <a:bodyPr anchor="ctr"/>
                <a:lstStyle/>
                <a:p>
                  <a:endParaRPr lang="en-IE">
                    <a:latin typeface="Calibri" pitchFamily="34" charset="0"/>
                  </a:endParaRPr>
                </a:p>
              </p:txBody>
            </p:sp>
            <p:sp>
              <p:nvSpPr>
                <p:cNvPr id="32867" name="Rectangle 279"/>
                <p:cNvSpPr>
                  <a:spLocks noChangeArrowheads="1"/>
                </p:cNvSpPr>
                <p:nvPr/>
              </p:nvSpPr>
              <p:spPr bwMode="auto">
                <a:xfrm>
                  <a:off x="724" y="2043"/>
                  <a:ext cx="486" cy="355"/>
                </a:xfrm>
                <a:prstGeom prst="rect">
                  <a:avLst/>
                </a:prstGeom>
                <a:solidFill>
                  <a:srgbClr val="3366FF"/>
                </a:solidFill>
                <a:ln w="12700">
                  <a:noFill/>
                  <a:miter lim="800000"/>
                  <a:headEnd/>
                  <a:tailEnd/>
                </a:ln>
              </p:spPr>
              <p:txBody>
                <a:bodyPr anchor="ctr"/>
                <a:lstStyle/>
                <a:p>
                  <a:endParaRPr lang="en-IE">
                    <a:latin typeface="Calibri" pitchFamily="34" charset="0"/>
                  </a:endParaRPr>
                </a:p>
              </p:txBody>
            </p:sp>
            <p:sp>
              <p:nvSpPr>
                <p:cNvPr id="32868" name="Freeform 280"/>
                <p:cNvSpPr>
                  <a:spLocks/>
                </p:cNvSpPr>
                <p:nvPr/>
              </p:nvSpPr>
              <p:spPr bwMode="auto">
                <a:xfrm>
                  <a:off x="724" y="2044"/>
                  <a:ext cx="487" cy="357"/>
                </a:xfrm>
                <a:custGeom>
                  <a:avLst/>
                  <a:gdLst>
                    <a:gd name="T0" fmla="*/ 366 w 523"/>
                    <a:gd name="T1" fmla="*/ 0 h 383"/>
                    <a:gd name="T2" fmla="*/ 366 w 523"/>
                    <a:gd name="T3" fmla="*/ 268 h 383"/>
                    <a:gd name="T4" fmla="*/ 0 w 523"/>
                    <a:gd name="T5" fmla="*/ 268 h 383"/>
                    <a:gd name="T6" fmla="*/ 0 60000 65536"/>
                    <a:gd name="T7" fmla="*/ 0 60000 65536"/>
                    <a:gd name="T8" fmla="*/ 0 60000 65536"/>
                    <a:gd name="T9" fmla="*/ 0 w 523"/>
                    <a:gd name="T10" fmla="*/ 0 h 383"/>
                    <a:gd name="T11" fmla="*/ 523 w 523"/>
                    <a:gd name="T12" fmla="*/ 383 h 383"/>
                  </a:gdLst>
                  <a:ahLst/>
                  <a:cxnLst>
                    <a:cxn ang="T6">
                      <a:pos x="T0" y="T1"/>
                    </a:cxn>
                    <a:cxn ang="T7">
                      <a:pos x="T2" y="T3"/>
                    </a:cxn>
                    <a:cxn ang="T8">
                      <a:pos x="T4" y="T5"/>
                    </a:cxn>
                  </a:cxnLst>
                  <a:rect l="T9" t="T10" r="T11" b="T12"/>
                  <a:pathLst>
                    <a:path w="523" h="383">
                      <a:moveTo>
                        <a:pt x="522" y="0"/>
                      </a:moveTo>
                      <a:lnTo>
                        <a:pt x="522" y="382"/>
                      </a:lnTo>
                      <a:lnTo>
                        <a:pt x="0" y="382"/>
                      </a:lnTo>
                    </a:path>
                  </a:pathLst>
                </a:custGeom>
                <a:noFill/>
                <a:ln w="12700" cap="rnd" cmpd="sng">
                  <a:solidFill>
                    <a:srgbClr val="FFFFFF"/>
                  </a:solidFill>
                  <a:prstDash val="solid"/>
                  <a:round/>
                  <a:headEnd type="none" w="med" len="med"/>
                  <a:tailEnd type="none" w="med" len="med"/>
                </a:ln>
              </p:spPr>
              <p:txBody>
                <a:bodyPr/>
                <a:lstStyle/>
                <a:p>
                  <a:endParaRPr lang="en-IE"/>
                </a:p>
              </p:txBody>
            </p:sp>
            <p:sp>
              <p:nvSpPr>
                <p:cNvPr id="32869" name="Freeform 281"/>
                <p:cNvSpPr>
                  <a:spLocks/>
                </p:cNvSpPr>
                <p:nvPr/>
              </p:nvSpPr>
              <p:spPr bwMode="auto">
                <a:xfrm>
                  <a:off x="724" y="2043"/>
                  <a:ext cx="485" cy="358"/>
                </a:xfrm>
                <a:custGeom>
                  <a:avLst/>
                  <a:gdLst>
                    <a:gd name="T0" fmla="*/ 0 w 521"/>
                    <a:gd name="T1" fmla="*/ 267 h 385"/>
                    <a:gd name="T2" fmla="*/ 0 w 521"/>
                    <a:gd name="T3" fmla="*/ 0 h 385"/>
                    <a:gd name="T4" fmla="*/ 364 w 521"/>
                    <a:gd name="T5" fmla="*/ 0 h 385"/>
                    <a:gd name="T6" fmla="*/ 364 w 521"/>
                    <a:gd name="T7" fmla="*/ 0 h 385"/>
                    <a:gd name="T8" fmla="*/ 0 60000 65536"/>
                    <a:gd name="T9" fmla="*/ 0 60000 65536"/>
                    <a:gd name="T10" fmla="*/ 0 60000 65536"/>
                    <a:gd name="T11" fmla="*/ 0 60000 65536"/>
                    <a:gd name="T12" fmla="*/ 0 w 521"/>
                    <a:gd name="T13" fmla="*/ 0 h 385"/>
                    <a:gd name="T14" fmla="*/ 521 w 521"/>
                    <a:gd name="T15" fmla="*/ 385 h 385"/>
                  </a:gdLst>
                  <a:ahLst/>
                  <a:cxnLst>
                    <a:cxn ang="T8">
                      <a:pos x="T0" y="T1"/>
                    </a:cxn>
                    <a:cxn ang="T9">
                      <a:pos x="T2" y="T3"/>
                    </a:cxn>
                    <a:cxn ang="T10">
                      <a:pos x="T4" y="T5"/>
                    </a:cxn>
                    <a:cxn ang="T11">
                      <a:pos x="T6" y="T7"/>
                    </a:cxn>
                  </a:cxnLst>
                  <a:rect l="T12" t="T13" r="T14" b="T15"/>
                  <a:pathLst>
                    <a:path w="521" h="385">
                      <a:moveTo>
                        <a:pt x="0" y="384"/>
                      </a:moveTo>
                      <a:lnTo>
                        <a:pt x="0" y="0"/>
                      </a:lnTo>
                      <a:lnTo>
                        <a:pt x="520" y="0"/>
                      </a:lnTo>
                    </a:path>
                  </a:pathLst>
                </a:custGeom>
                <a:noFill/>
                <a:ln w="12700" cap="rnd" cmpd="sng">
                  <a:solidFill>
                    <a:srgbClr val="000000"/>
                  </a:solidFill>
                  <a:prstDash val="solid"/>
                  <a:round/>
                  <a:headEnd type="none" w="med" len="med"/>
                  <a:tailEnd type="none" w="med" len="med"/>
                </a:ln>
              </p:spPr>
              <p:txBody>
                <a:bodyPr/>
                <a:lstStyle/>
                <a:p>
                  <a:endParaRPr lang="en-IE"/>
                </a:p>
              </p:txBody>
            </p:sp>
            <p:grpSp>
              <p:nvGrpSpPr>
                <p:cNvPr id="33142" name="Group 282"/>
                <p:cNvGrpSpPr>
                  <a:grpSpLocks/>
                </p:cNvGrpSpPr>
                <p:nvPr/>
              </p:nvGrpSpPr>
              <p:grpSpPr bwMode="auto">
                <a:xfrm>
                  <a:off x="671" y="1988"/>
                  <a:ext cx="592" cy="468"/>
                  <a:chOff x="2192" y="1325"/>
                  <a:chExt cx="955" cy="749"/>
                </a:xfrm>
              </p:grpSpPr>
              <p:sp>
                <p:nvSpPr>
                  <p:cNvPr id="32871" name="Freeform 283"/>
                  <p:cNvSpPr>
                    <a:spLocks/>
                  </p:cNvSpPr>
                  <p:nvPr/>
                </p:nvSpPr>
                <p:spPr bwMode="auto">
                  <a:xfrm>
                    <a:off x="2192" y="1325"/>
                    <a:ext cx="954" cy="746"/>
                  </a:xfrm>
                  <a:custGeom>
                    <a:avLst/>
                    <a:gdLst>
                      <a:gd name="T0" fmla="*/ 5232 w 621"/>
                      <a:gd name="T1" fmla="*/ 0 h 486"/>
                      <a:gd name="T2" fmla="*/ 80 w 621"/>
                      <a:gd name="T3" fmla="*/ 0 h 486"/>
                      <a:gd name="T4" fmla="*/ 0 w 621"/>
                      <a:gd name="T5" fmla="*/ 66 h 486"/>
                      <a:gd name="T6" fmla="*/ 0 w 621"/>
                      <a:gd name="T7" fmla="*/ 4091 h 486"/>
                      <a:gd name="T8" fmla="*/ 18 w 621"/>
                      <a:gd name="T9" fmla="*/ 4131 h 486"/>
                      <a:gd name="T10" fmla="*/ 123 w 621"/>
                      <a:gd name="T11" fmla="*/ 4025 h 486"/>
                      <a:gd name="T12" fmla="*/ 123 w 621"/>
                      <a:gd name="T13" fmla="*/ 175 h 486"/>
                      <a:gd name="T14" fmla="*/ 163 w 621"/>
                      <a:gd name="T15" fmla="*/ 127 h 486"/>
                      <a:gd name="T16" fmla="*/ 5214 w 621"/>
                      <a:gd name="T17" fmla="*/ 127 h 486"/>
                      <a:gd name="T18" fmla="*/ 5300 w 621"/>
                      <a:gd name="T19" fmla="*/ 12 h 486"/>
                      <a:gd name="T20" fmla="*/ 5232 w 621"/>
                      <a:gd name="T21" fmla="*/ 0 h 4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1"/>
                      <a:gd name="T34" fmla="*/ 0 h 486"/>
                      <a:gd name="T35" fmla="*/ 621 w 621"/>
                      <a:gd name="T36" fmla="*/ 486 h 4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1" h="486">
                        <a:moveTo>
                          <a:pt x="611" y="0"/>
                        </a:moveTo>
                        <a:lnTo>
                          <a:pt x="9" y="0"/>
                        </a:lnTo>
                        <a:lnTo>
                          <a:pt x="0" y="8"/>
                        </a:lnTo>
                        <a:lnTo>
                          <a:pt x="0" y="480"/>
                        </a:lnTo>
                        <a:lnTo>
                          <a:pt x="2" y="485"/>
                        </a:lnTo>
                        <a:lnTo>
                          <a:pt x="14" y="472"/>
                        </a:lnTo>
                        <a:lnTo>
                          <a:pt x="14" y="20"/>
                        </a:lnTo>
                        <a:lnTo>
                          <a:pt x="19" y="15"/>
                        </a:lnTo>
                        <a:lnTo>
                          <a:pt x="609" y="15"/>
                        </a:lnTo>
                        <a:lnTo>
                          <a:pt x="620" y="1"/>
                        </a:lnTo>
                        <a:lnTo>
                          <a:pt x="611" y="0"/>
                        </a:lnTo>
                      </a:path>
                    </a:pathLst>
                  </a:custGeom>
                  <a:solidFill>
                    <a:srgbClr val="FFFFFF"/>
                  </a:solidFill>
                  <a:ln w="12700" cap="rnd" cmpd="sng">
                    <a:noFill/>
                    <a:prstDash val="solid"/>
                    <a:round/>
                    <a:headEnd type="none" w="med" len="med"/>
                    <a:tailEnd type="none" w="med" len="med"/>
                  </a:ln>
                </p:spPr>
                <p:txBody>
                  <a:bodyPr/>
                  <a:lstStyle/>
                  <a:p>
                    <a:endParaRPr lang="en-IE"/>
                  </a:p>
                </p:txBody>
              </p:sp>
              <p:sp>
                <p:nvSpPr>
                  <p:cNvPr id="32872" name="Freeform 284"/>
                  <p:cNvSpPr>
                    <a:spLocks/>
                  </p:cNvSpPr>
                  <p:nvPr/>
                </p:nvSpPr>
                <p:spPr bwMode="auto">
                  <a:xfrm>
                    <a:off x="2194" y="1326"/>
                    <a:ext cx="953" cy="748"/>
                  </a:xfrm>
                  <a:custGeom>
                    <a:avLst/>
                    <a:gdLst>
                      <a:gd name="T0" fmla="*/ 66 w 621"/>
                      <a:gd name="T1" fmla="*/ 4152 h 487"/>
                      <a:gd name="T2" fmla="*/ 5199 w 621"/>
                      <a:gd name="T3" fmla="*/ 4152 h 487"/>
                      <a:gd name="T4" fmla="*/ 5273 w 621"/>
                      <a:gd name="T5" fmla="*/ 4084 h 487"/>
                      <a:gd name="T6" fmla="*/ 5273 w 621"/>
                      <a:gd name="T7" fmla="*/ 52 h 487"/>
                      <a:gd name="T8" fmla="*/ 5251 w 621"/>
                      <a:gd name="T9" fmla="*/ 0 h 487"/>
                      <a:gd name="T10" fmla="*/ 5158 w 621"/>
                      <a:gd name="T11" fmla="*/ 114 h 487"/>
                      <a:gd name="T12" fmla="*/ 5158 w 621"/>
                      <a:gd name="T13" fmla="*/ 3987 h 487"/>
                      <a:gd name="T14" fmla="*/ 5113 w 621"/>
                      <a:gd name="T15" fmla="*/ 4023 h 487"/>
                      <a:gd name="T16" fmla="*/ 94 w 621"/>
                      <a:gd name="T17" fmla="*/ 4023 h 487"/>
                      <a:gd name="T18" fmla="*/ 0 w 621"/>
                      <a:gd name="T19" fmla="*/ 4135 h 487"/>
                      <a:gd name="T20" fmla="*/ 66 w 621"/>
                      <a:gd name="T21" fmla="*/ 4152 h 4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1"/>
                      <a:gd name="T34" fmla="*/ 0 h 487"/>
                      <a:gd name="T35" fmla="*/ 621 w 621"/>
                      <a:gd name="T36" fmla="*/ 487 h 4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1" h="487">
                        <a:moveTo>
                          <a:pt x="8" y="486"/>
                        </a:moveTo>
                        <a:lnTo>
                          <a:pt x="611" y="486"/>
                        </a:lnTo>
                        <a:lnTo>
                          <a:pt x="620" y="478"/>
                        </a:lnTo>
                        <a:lnTo>
                          <a:pt x="620" y="6"/>
                        </a:lnTo>
                        <a:lnTo>
                          <a:pt x="617" y="0"/>
                        </a:lnTo>
                        <a:lnTo>
                          <a:pt x="606" y="13"/>
                        </a:lnTo>
                        <a:lnTo>
                          <a:pt x="606" y="466"/>
                        </a:lnTo>
                        <a:lnTo>
                          <a:pt x="601" y="471"/>
                        </a:lnTo>
                        <a:lnTo>
                          <a:pt x="11" y="471"/>
                        </a:lnTo>
                        <a:lnTo>
                          <a:pt x="0" y="484"/>
                        </a:lnTo>
                        <a:lnTo>
                          <a:pt x="8" y="486"/>
                        </a:lnTo>
                      </a:path>
                    </a:pathLst>
                  </a:custGeom>
                  <a:solidFill>
                    <a:srgbClr val="919191"/>
                  </a:solidFill>
                  <a:ln w="12700" cap="rnd" cmpd="sng">
                    <a:noFill/>
                    <a:prstDash val="solid"/>
                    <a:round/>
                    <a:headEnd type="none" w="med" len="med"/>
                    <a:tailEnd type="none" w="med" len="med"/>
                  </a:ln>
                </p:spPr>
                <p:txBody>
                  <a:bodyPr/>
                  <a:lstStyle/>
                  <a:p>
                    <a:endParaRPr lang="en-IE"/>
                  </a:p>
                </p:txBody>
              </p:sp>
            </p:grpSp>
          </p:grpSp>
          <p:sp>
            <p:nvSpPr>
              <p:cNvPr id="32861" name="Rectangle 285"/>
              <p:cNvSpPr>
                <a:spLocks noChangeArrowheads="1"/>
              </p:cNvSpPr>
              <p:nvPr/>
            </p:nvSpPr>
            <p:spPr bwMode="auto">
              <a:xfrm>
                <a:off x="699" y="1404"/>
                <a:ext cx="75" cy="47"/>
              </a:xfrm>
              <a:prstGeom prst="rect">
                <a:avLst/>
              </a:prstGeom>
              <a:solidFill>
                <a:srgbClr val="FFFF00"/>
              </a:solidFill>
              <a:ln w="9525">
                <a:solidFill>
                  <a:srgbClr val="000000"/>
                </a:solidFill>
                <a:miter lim="800000"/>
                <a:headEnd/>
                <a:tailEnd/>
              </a:ln>
            </p:spPr>
            <p:txBody>
              <a:bodyPr tIns="27432" bIns="27432" anchor="ctr"/>
              <a:lstStyle/>
              <a:p>
                <a:endParaRPr lang="en-IE">
                  <a:latin typeface="Calibri" pitchFamily="34" charset="0"/>
                </a:endParaRPr>
              </a:p>
            </p:txBody>
          </p:sp>
          <p:sp>
            <p:nvSpPr>
              <p:cNvPr id="32862" name="Rectangle 286"/>
              <p:cNvSpPr>
                <a:spLocks noChangeArrowheads="1"/>
              </p:cNvSpPr>
              <p:nvPr/>
            </p:nvSpPr>
            <p:spPr bwMode="auto">
              <a:xfrm>
                <a:off x="699" y="1488"/>
                <a:ext cx="75" cy="47"/>
              </a:xfrm>
              <a:prstGeom prst="rect">
                <a:avLst/>
              </a:prstGeom>
              <a:solidFill>
                <a:srgbClr val="FFFF00"/>
              </a:solidFill>
              <a:ln w="9525">
                <a:solidFill>
                  <a:srgbClr val="000000"/>
                </a:solidFill>
                <a:miter lim="800000"/>
                <a:headEnd/>
                <a:tailEnd/>
              </a:ln>
            </p:spPr>
            <p:txBody>
              <a:bodyPr tIns="27432" bIns="27432" anchor="ctr"/>
              <a:lstStyle/>
              <a:p>
                <a:endParaRPr lang="en-IE">
                  <a:latin typeface="Calibri" pitchFamily="34" charset="0"/>
                </a:endParaRPr>
              </a:p>
            </p:txBody>
          </p:sp>
          <p:sp>
            <p:nvSpPr>
              <p:cNvPr id="32863" name="Rectangle 287"/>
              <p:cNvSpPr>
                <a:spLocks noChangeArrowheads="1"/>
              </p:cNvSpPr>
              <p:nvPr/>
            </p:nvSpPr>
            <p:spPr bwMode="auto">
              <a:xfrm>
                <a:off x="1248" y="1287"/>
                <a:ext cx="75" cy="47"/>
              </a:xfrm>
              <a:prstGeom prst="rect">
                <a:avLst/>
              </a:prstGeom>
              <a:solidFill>
                <a:srgbClr val="FFFF00"/>
              </a:solidFill>
              <a:ln w="9525">
                <a:solidFill>
                  <a:srgbClr val="000000"/>
                </a:solidFill>
                <a:miter lim="800000"/>
                <a:headEnd/>
                <a:tailEnd/>
              </a:ln>
            </p:spPr>
            <p:txBody>
              <a:bodyPr tIns="27432" bIns="27432" anchor="ctr"/>
              <a:lstStyle/>
              <a:p>
                <a:endParaRPr lang="en-IE">
                  <a:latin typeface="Calibri" pitchFamily="34" charset="0"/>
                </a:endParaRPr>
              </a:p>
            </p:txBody>
          </p:sp>
          <p:sp>
            <p:nvSpPr>
              <p:cNvPr id="32864" name="Rectangle 288"/>
              <p:cNvSpPr>
                <a:spLocks noChangeArrowheads="1"/>
              </p:cNvSpPr>
              <p:nvPr/>
            </p:nvSpPr>
            <p:spPr bwMode="auto">
              <a:xfrm>
                <a:off x="1248" y="1371"/>
                <a:ext cx="75" cy="47"/>
              </a:xfrm>
              <a:prstGeom prst="rect">
                <a:avLst/>
              </a:prstGeom>
              <a:solidFill>
                <a:srgbClr val="FFFF00"/>
              </a:solidFill>
              <a:ln w="9525">
                <a:solidFill>
                  <a:srgbClr val="000000"/>
                </a:solidFill>
                <a:miter lim="800000"/>
                <a:headEnd/>
                <a:tailEnd/>
              </a:ln>
            </p:spPr>
            <p:txBody>
              <a:bodyPr tIns="27432" bIns="27432" anchor="ctr"/>
              <a:lstStyle/>
              <a:p>
                <a:endParaRPr lang="en-IE">
                  <a:latin typeface="Calibri" pitchFamily="34" charset="0"/>
                </a:endParaRPr>
              </a:p>
            </p:txBody>
          </p:sp>
          <p:sp>
            <p:nvSpPr>
              <p:cNvPr id="32865" name="Rectangle 289"/>
              <p:cNvSpPr>
                <a:spLocks noChangeArrowheads="1"/>
              </p:cNvSpPr>
              <p:nvPr/>
            </p:nvSpPr>
            <p:spPr bwMode="auto">
              <a:xfrm>
                <a:off x="1248" y="1203"/>
                <a:ext cx="75" cy="47"/>
              </a:xfrm>
              <a:prstGeom prst="rect">
                <a:avLst/>
              </a:prstGeom>
              <a:solidFill>
                <a:srgbClr val="FFFF00"/>
              </a:solidFill>
              <a:ln w="9525">
                <a:solidFill>
                  <a:srgbClr val="000000"/>
                </a:solidFill>
                <a:miter lim="800000"/>
                <a:headEnd/>
                <a:tailEnd/>
              </a:ln>
            </p:spPr>
            <p:txBody>
              <a:bodyPr tIns="27432" bIns="27432" anchor="ctr"/>
              <a:lstStyle/>
              <a:p>
                <a:endParaRPr lang="en-IE">
                  <a:latin typeface="Calibri" pitchFamily="34" charset="0"/>
                </a:endParaRPr>
              </a:p>
            </p:txBody>
          </p:sp>
        </p:grpSp>
      </p:grpSp>
      <p:grpSp>
        <p:nvGrpSpPr>
          <p:cNvPr id="33143" name="Group 290"/>
          <p:cNvGrpSpPr>
            <a:grpSpLocks/>
          </p:cNvGrpSpPr>
          <p:nvPr/>
        </p:nvGrpSpPr>
        <p:grpSpPr bwMode="auto">
          <a:xfrm>
            <a:off x="2600325" y="5329238"/>
            <a:ext cx="1528763" cy="963612"/>
            <a:chOff x="1510" y="3304"/>
            <a:chExt cx="1281" cy="808"/>
          </a:xfrm>
        </p:grpSpPr>
        <p:sp>
          <p:nvSpPr>
            <p:cNvPr id="3363" name="Rectangle 291"/>
            <p:cNvSpPr>
              <a:spLocks noChangeArrowheads="1"/>
            </p:cNvSpPr>
            <p:nvPr/>
          </p:nvSpPr>
          <p:spPr bwMode="auto">
            <a:xfrm>
              <a:off x="1510" y="3304"/>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QoS</a:t>
              </a:r>
              <a:endParaRPr lang="en-US">
                <a:latin typeface="Arial" pitchFamily="34" charset="0"/>
              </a:endParaRPr>
            </a:p>
          </p:txBody>
        </p:sp>
        <p:grpSp>
          <p:nvGrpSpPr>
            <p:cNvPr id="33144" name="Group 292"/>
            <p:cNvGrpSpPr>
              <a:grpSpLocks/>
            </p:cNvGrpSpPr>
            <p:nvPr/>
          </p:nvGrpSpPr>
          <p:grpSpPr bwMode="auto">
            <a:xfrm>
              <a:off x="1563" y="3566"/>
              <a:ext cx="1192" cy="484"/>
              <a:chOff x="996" y="2958"/>
              <a:chExt cx="1192" cy="484"/>
            </a:xfrm>
          </p:grpSpPr>
          <p:sp>
            <p:nvSpPr>
              <p:cNvPr id="32842" name="Rectangle 293"/>
              <p:cNvSpPr>
                <a:spLocks noChangeArrowheads="1"/>
              </p:cNvSpPr>
              <p:nvPr/>
            </p:nvSpPr>
            <p:spPr bwMode="auto">
              <a:xfrm>
                <a:off x="996" y="3167"/>
                <a:ext cx="1192" cy="73"/>
              </a:xfrm>
              <a:prstGeom prst="rect">
                <a:avLst/>
              </a:prstGeom>
              <a:gradFill rotWithShape="0">
                <a:gsLst>
                  <a:gs pos="0">
                    <a:srgbClr val="CC0099"/>
                  </a:gs>
                  <a:gs pos="50000">
                    <a:srgbClr val="F4C9E9"/>
                  </a:gs>
                  <a:gs pos="100000">
                    <a:srgbClr val="CC0099"/>
                  </a:gs>
                </a:gsLst>
                <a:lin ang="5400000" scaled="1"/>
              </a:gradFill>
              <a:ln w="9525">
                <a:noFill/>
                <a:miter lim="800000"/>
                <a:headEnd/>
                <a:tailEnd/>
              </a:ln>
            </p:spPr>
            <p:txBody>
              <a:bodyPr anchor="ctr"/>
              <a:lstStyle/>
              <a:p>
                <a:endParaRPr lang="en-IE">
                  <a:latin typeface="Calibri" pitchFamily="34" charset="0"/>
                </a:endParaRPr>
              </a:p>
            </p:txBody>
          </p:sp>
          <p:sp>
            <p:nvSpPr>
              <p:cNvPr id="32843" name="AutoShape 294"/>
              <p:cNvSpPr>
                <a:spLocks noChangeArrowheads="1"/>
              </p:cNvSpPr>
              <p:nvPr/>
            </p:nvSpPr>
            <p:spPr bwMode="auto">
              <a:xfrm rot="5400000" flipV="1">
                <a:off x="987" y="3047"/>
                <a:ext cx="244" cy="65"/>
              </a:xfrm>
              <a:prstGeom prst="homePlate">
                <a:avLst>
                  <a:gd name="adj" fmla="val 58463"/>
                </a:avLst>
              </a:prstGeom>
              <a:gradFill rotWithShape="0">
                <a:gsLst>
                  <a:gs pos="0">
                    <a:srgbClr val="CC0099"/>
                  </a:gs>
                  <a:gs pos="50000">
                    <a:srgbClr val="F4C9E9"/>
                  </a:gs>
                  <a:gs pos="100000">
                    <a:srgbClr val="CC0099"/>
                  </a:gs>
                </a:gsLst>
                <a:lin ang="0" scaled="1"/>
              </a:gradFill>
              <a:ln w="9525">
                <a:noFill/>
                <a:miter lim="800000"/>
                <a:headEnd/>
                <a:tailEnd/>
              </a:ln>
            </p:spPr>
            <p:txBody>
              <a:bodyPr anchor="ctr"/>
              <a:lstStyle/>
              <a:p>
                <a:endParaRPr lang="en-IE">
                  <a:latin typeface="Calibri" pitchFamily="34" charset="0"/>
                </a:endParaRPr>
              </a:p>
            </p:txBody>
          </p:sp>
          <p:sp>
            <p:nvSpPr>
              <p:cNvPr id="32844" name="AutoShape 295"/>
              <p:cNvSpPr>
                <a:spLocks noChangeArrowheads="1"/>
              </p:cNvSpPr>
              <p:nvPr/>
            </p:nvSpPr>
            <p:spPr bwMode="auto">
              <a:xfrm rot="-5400000">
                <a:off x="1915" y="3287"/>
                <a:ext cx="244" cy="65"/>
              </a:xfrm>
              <a:prstGeom prst="homePlate">
                <a:avLst>
                  <a:gd name="adj" fmla="val 58463"/>
                </a:avLst>
              </a:prstGeom>
              <a:gradFill rotWithShape="0">
                <a:gsLst>
                  <a:gs pos="0">
                    <a:srgbClr val="CC0099"/>
                  </a:gs>
                  <a:gs pos="50000">
                    <a:srgbClr val="F4C9E9"/>
                  </a:gs>
                  <a:gs pos="100000">
                    <a:srgbClr val="CC0099"/>
                  </a:gs>
                </a:gsLst>
                <a:lin ang="0" scaled="1"/>
              </a:gradFill>
              <a:ln w="9525">
                <a:noFill/>
                <a:miter lim="800000"/>
                <a:headEnd/>
                <a:tailEnd/>
              </a:ln>
            </p:spPr>
            <p:txBody>
              <a:bodyPr anchor="ctr"/>
              <a:lstStyle/>
              <a:p>
                <a:endParaRPr lang="en-IE">
                  <a:latin typeface="Calibri" pitchFamily="34" charset="0"/>
                </a:endParaRPr>
              </a:p>
            </p:txBody>
          </p:sp>
          <p:grpSp>
            <p:nvGrpSpPr>
              <p:cNvPr id="33145" name="Group 296"/>
              <p:cNvGrpSpPr>
                <a:grpSpLocks/>
              </p:cNvGrpSpPr>
              <p:nvPr/>
            </p:nvGrpSpPr>
            <p:grpSpPr bwMode="auto">
              <a:xfrm>
                <a:off x="1188" y="2959"/>
                <a:ext cx="713" cy="420"/>
                <a:chOff x="2350" y="2981"/>
                <a:chExt cx="898" cy="529"/>
              </a:xfrm>
            </p:grpSpPr>
            <p:sp>
              <p:nvSpPr>
                <p:cNvPr id="3369" name="AutoShape 297"/>
                <p:cNvSpPr>
                  <a:spLocks noChangeArrowheads="1"/>
                </p:cNvSpPr>
                <p:nvPr/>
              </p:nvSpPr>
              <p:spPr bwMode="auto">
                <a:xfrm flipV="1">
                  <a:off x="2350" y="3005"/>
                  <a:ext cx="898" cy="505"/>
                </a:xfrm>
                <a:custGeom>
                  <a:avLst/>
                  <a:gdLst>
                    <a:gd name="G0" fmla="+- 3535 0 0"/>
                    <a:gd name="G1" fmla="+- 21600 0 3535"/>
                    <a:gd name="G2" fmla="*/ 3535 1 2"/>
                    <a:gd name="G3" fmla="+- 21600 0 G2"/>
                    <a:gd name="G4" fmla="+/ 3535 21600 2"/>
                    <a:gd name="G5" fmla="+/ G1 0 2"/>
                    <a:gd name="G6" fmla="*/ 21600 21600 3535"/>
                    <a:gd name="G7" fmla="*/ G6 1 2"/>
                    <a:gd name="G8" fmla="+- 21600 0 G7"/>
                    <a:gd name="G9" fmla="*/ 21600 1 2"/>
                    <a:gd name="G10" fmla="+- 3535 0 G9"/>
                    <a:gd name="G11" fmla="?: G10 G8 0"/>
                    <a:gd name="G12" fmla="?: G10 G7 21600"/>
                    <a:gd name="T0" fmla="*/ 19832 w 21600"/>
                    <a:gd name="T1" fmla="*/ 10800 h 21600"/>
                    <a:gd name="T2" fmla="*/ 10800 w 21600"/>
                    <a:gd name="T3" fmla="*/ 21600 h 21600"/>
                    <a:gd name="T4" fmla="*/ 1768 w 21600"/>
                    <a:gd name="T5" fmla="*/ 10800 h 21600"/>
                    <a:gd name="T6" fmla="*/ 10800 w 21600"/>
                    <a:gd name="T7" fmla="*/ 0 h 21600"/>
                    <a:gd name="T8" fmla="*/ 3568 w 21600"/>
                    <a:gd name="T9" fmla="*/ 3568 h 21600"/>
                    <a:gd name="T10" fmla="*/ 18032 w 21600"/>
                    <a:gd name="T11" fmla="*/ 18032 h 21600"/>
                  </a:gdLst>
                  <a:ahLst/>
                  <a:cxnLst>
                    <a:cxn ang="0">
                      <a:pos x="T0" y="T1"/>
                    </a:cxn>
                    <a:cxn ang="0">
                      <a:pos x="T2" y="T3"/>
                    </a:cxn>
                    <a:cxn ang="0">
                      <a:pos x="T4" y="T5"/>
                    </a:cxn>
                    <a:cxn ang="0">
                      <a:pos x="T6" y="T7"/>
                    </a:cxn>
                  </a:cxnLst>
                  <a:rect l="T8" t="T9" r="T10" b="T11"/>
                  <a:pathLst>
                    <a:path w="21600" h="21600">
                      <a:moveTo>
                        <a:pt x="0" y="0"/>
                      </a:moveTo>
                      <a:lnTo>
                        <a:pt x="3535" y="21600"/>
                      </a:lnTo>
                      <a:lnTo>
                        <a:pt x="18065" y="21600"/>
                      </a:lnTo>
                      <a:lnTo>
                        <a:pt x="21600" y="0"/>
                      </a:lnTo>
                      <a:close/>
                    </a:path>
                  </a:pathLst>
                </a:custGeom>
                <a:solidFill>
                  <a:srgbClr val="FFFFFF"/>
                </a:solidFill>
                <a:ln w="6350">
                  <a:solidFill>
                    <a:srgbClr val="000000"/>
                  </a:solidFill>
                  <a:miter lim="800000"/>
                  <a:headEnd/>
                  <a:tailEnd/>
                </a:ln>
                <a:effectLst>
                  <a:outerShdw dist="40161" dir="4293903" algn="ctr" rotWithShape="0">
                    <a:srgbClr val="C0C0C0"/>
                  </a:outerShdw>
                </a:effectLst>
              </p:spPr>
              <p:txBody>
                <a:bodyPr rot="10800000" lIns="68580" tIns="294894" rIns="68580" bIns="20574" anchor="b"/>
                <a:lstStyle/>
                <a:p>
                  <a:pPr>
                    <a:defRPr/>
                  </a:pPr>
                  <a:endParaRPr lang="en-US">
                    <a:latin typeface="Arial" pitchFamily="34" charset="0"/>
                  </a:endParaRPr>
                </a:p>
              </p:txBody>
            </p:sp>
            <p:sp>
              <p:nvSpPr>
                <p:cNvPr id="32847" name="Freeform 298"/>
                <p:cNvSpPr>
                  <a:spLocks/>
                </p:cNvSpPr>
                <p:nvPr/>
              </p:nvSpPr>
              <p:spPr bwMode="auto">
                <a:xfrm>
                  <a:off x="2506" y="3040"/>
                  <a:ext cx="126" cy="82"/>
                </a:xfrm>
                <a:custGeom>
                  <a:avLst/>
                  <a:gdLst>
                    <a:gd name="T0" fmla="*/ 20 w 126"/>
                    <a:gd name="T1" fmla="*/ 0 h 82"/>
                    <a:gd name="T2" fmla="*/ 0 w 126"/>
                    <a:gd name="T3" fmla="*/ 82 h 82"/>
                    <a:gd name="T4" fmla="*/ 118 w 126"/>
                    <a:gd name="T5" fmla="*/ 82 h 82"/>
                    <a:gd name="T6" fmla="*/ 126 w 126"/>
                    <a:gd name="T7" fmla="*/ 0 h 82"/>
                    <a:gd name="T8" fmla="*/ 20 w 126"/>
                    <a:gd name="T9" fmla="*/ 0 h 82"/>
                    <a:gd name="T10" fmla="*/ 0 60000 65536"/>
                    <a:gd name="T11" fmla="*/ 0 60000 65536"/>
                    <a:gd name="T12" fmla="*/ 0 60000 65536"/>
                    <a:gd name="T13" fmla="*/ 0 60000 65536"/>
                    <a:gd name="T14" fmla="*/ 0 60000 65536"/>
                    <a:gd name="T15" fmla="*/ 0 w 126"/>
                    <a:gd name="T16" fmla="*/ 0 h 82"/>
                    <a:gd name="T17" fmla="*/ 126 w 126"/>
                    <a:gd name="T18" fmla="*/ 82 h 82"/>
                  </a:gdLst>
                  <a:ahLst/>
                  <a:cxnLst>
                    <a:cxn ang="T10">
                      <a:pos x="T0" y="T1"/>
                    </a:cxn>
                    <a:cxn ang="T11">
                      <a:pos x="T2" y="T3"/>
                    </a:cxn>
                    <a:cxn ang="T12">
                      <a:pos x="T4" y="T5"/>
                    </a:cxn>
                    <a:cxn ang="T13">
                      <a:pos x="T6" y="T7"/>
                    </a:cxn>
                    <a:cxn ang="T14">
                      <a:pos x="T8" y="T9"/>
                    </a:cxn>
                  </a:cxnLst>
                  <a:rect l="T15" t="T16" r="T17" b="T18"/>
                  <a:pathLst>
                    <a:path w="126" h="82">
                      <a:moveTo>
                        <a:pt x="20" y="0"/>
                      </a:moveTo>
                      <a:lnTo>
                        <a:pt x="0" y="82"/>
                      </a:lnTo>
                      <a:lnTo>
                        <a:pt x="118" y="82"/>
                      </a:lnTo>
                      <a:lnTo>
                        <a:pt x="126" y="0"/>
                      </a:lnTo>
                      <a:lnTo>
                        <a:pt x="20" y="0"/>
                      </a:lnTo>
                      <a:close/>
                    </a:path>
                  </a:pathLst>
                </a:custGeom>
                <a:solidFill>
                  <a:srgbClr val="FFFFFF"/>
                </a:solidFill>
                <a:ln w="9525" cap="flat" cmpd="sng">
                  <a:solidFill>
                    <a:srgbClr val="000000"/>
                  </a:solidFill>
                  <a:prstDash val="solid"/>
                  <a:round/>
                  <a:headEnd type="none" w="med" len="med"/>
                  <a:tailEnd type="none" w="med" len="med"/>
                </a:ln>
              </p:spPr>
              <p:txBody>
                <a:bodyPr anchor="ctr"/>
                <a:lstStyle/>
                <a:p>
                  <a:endParaRPr lang="en-IE"/>
                </a:p>
              </p:txBody>
            </p:sp>
            <p:sp>
              <p:nvSpPr>
                <p:cNvPr id="32848" name="Freeform 299"/>
                <p:cNvSpPr>
                  <a:spLocks/>
                </p:cNvSpPr>
                <p:nvPr/>
              </p:nvSpPr>
              <p:spPr bwMode="auto">
                <a:xfrm>
                  <a:off x="2480" y="3180"/>
                  <a:ext cx="135" cy="88"/>
                </a:xfrm>
                <a:custGeom>
                  <a:avLst/>
                  <a:gdLst>
                    <a:gd name="T0" fmla="*/ 29 w 126"/>
                    <a:gd name="T1" fmla="*/ 0 h 82"/>
                    <a:gd name="T2" fmla="*/ 0 w 126"/>
                    <a:gd name="T3" fmla="*/ 116 h 82"/>
                    <a:gd name="T4" fmla="*/ 166 w 126"/>
                    <a:gd name="T5" fmla="*/ 116 h 82"/>
                    <a:gd name="T6" fmla="*/ 178 w 126"/>
                    <a:gd name="T7" fmla="*/ 0 h 82"/>
                    <a:gd name="T8" fmla="*/ 29 w 126"/>
                    <a:gd name="T9" fmla="*/ 0 h 82"/>
                    <a:gd name="T10" fmla="*/ 0 60000 65536"/>
                    <a:gd name="T11" fmla="*/ 0 60000 65536"/>
                    <a:gd name="T12" fmla="*/ 0 60000 65536"/>
                    <a:gd name="T13" fmla="*/ 0 60000 65536"/>
                    <a:gd name="T14" fmla="*/ 0 60000 65536"/>
                    <a:gd name="T15" fmla="*/ 0 w 126"/>
                    <a:gd name="T16" fmla="*/ 0 h 82"/>
                    <a:gd name="T17" fmla="*/ 126 w 126"/>
                    <a:gd name="T18" fmla="*/ 82 h 82"/>
                  </a:gdLst>
                  <a:ahLst/>
                  <a:cxnLst>
                    <a:cxn ang="T10">
                      <a:pos x="T0" y="T1"/>
                    </a:cxn>
                    <a:cxn ang="T11">
                      <a:pos x="T2" y="T3"/>
                    </a:cxn>
                    <a:cxn ang="T12">
                      <a:pos x="T4" y="T5"/>
                    </a:cxn>
                    <a:cxn ang="T13">
                      <a:pos x="T6" y="T7"/>
                    </a:cxn>
                    <a:cxn ang="T14">
                      <a:pos x="T8" y="T9"/>
                    </a:cxn>
                  </a:cxnLst>
                  <a:rect l="T15" t="T16" r="T17" b="T18"/>
                  <a:pathLst>
                    <a:path w="126" h="82">
                      <a:moveTo>
                        <a:pt x="20" y="0"/>
                      </a:moveTo>
                      <a:lnTo>
                        <a:pt x="0" y="82"/>
                      </a:lnTo>
                      <a:lnTo>
                        <a:pt x="118" y="82"/>
                      </a:lnTo>
                      <a:lnTo>
                        <a:pt x="126" y="0"/>
                      </a:lnTo>
                      <a:lnTo>
                        <a:pt x="20" y="0"/>
                      </a:lnTo>
                      <a:close/>
                    </a:path>
                  </a:pathLst>
                </a:custGeom>
                <a:solidFill>
                  <a:srgbClr val="FFFFFF"/>
                </a:solidFill>
                <a:ln w="9525" cap="flat" cmpd="sng">
                  <a:solidFill>
                    <a:srgbClr val="000000"/>
                  </a:solidFill>
                  <a:prstDash val="solid"/>
                  <a:round/>
                  <a:headEnd type="none" w="med" len="med"/>
                  <a:tailEnd type="none" w="med" len="med"/>
                </a:ln>
              </p:spPr>
              <p:txBody>
                <a:bodyPr anchor="ctr"/>
                <a:lstStyle/>
                <a:p>
                  <a:endParaRPr lang="en-IE"/>
                </a:p>
              </p:txBody>
            </p:sp>
            <p:sp>
              <p:nvSpPr>
                <p:cNvPr id="32849" name="Freeform 300"/>
                <p:cNvSpPr>
                  <a:spLocks/>
                </p:cNvSpPr>
                <p:nvPr/>
              </p:nvSpPr>
              <p:spPr bwMode="auto">
                <a:xfrm>
                  <a:off x="2547" y="2981"/>
                  <a:ext cx="133" cy="125"/>
                </a:xfrm>
                <a:custGeom>
                  <a:avLst/>
                  <a:gdLst>
                    <a:gd name="T0" fmla="*/ 0 w 385"/>
                    <a:gd name="T1" fmla="*/ 1 h 363"/>
                    <a:gd name="T2" fmla="*/ 0 w 385"/>
                    <a:gd name="T3" fmla="*/ 1 h 363"/>
                    <a:gd name="T4" fmla="*/ 0 w 385"/>
                    <a:gd name="T5" fmla="*/ 1 h 363"/>
                    <a:gd name="T6" fmla="*/ 0 w 385"/>
                    <a:gd name="T7" fmla="*/ 1 h 363"/>
                    <a:gd name="T8" fmla="*/ 0 w 385"/>
                    <a:gd name="T9" fmla="*/ 1 h 363"/>
                    <a:gd name="T10" fmla="*/ 0 w 385"/>
                    <a:gd name="T11" fmla="*/ 1 h 363"/>
                    <a:gd name="T12" fmla="*/ 0 w 385"/>
                    <a:gd name="T13" fmla="*/ 1 h 363"/>
                    <a:gd name="T14" fmla="*/ 0 w 385"/>
                    <a:gd name="T15" fmla="*/ 1 h 363"/>
                    <a:gd name="T16" fmla="*/ 0 w 385"/>
                    <a:gd name="T17" fmla="*/ 1 h 363"/>
                    <a:gd name="T18" fmla="*/ 0 w 385"/>
                    <a:gd name="T19" fmla="*/ 1 h 363"/>
                    <a:gd name="T20" fmla="*/ 0 w 385"/>
                    <a:gd name="T21" fmla="*/ 0 h 363"/>
                    <a:gd name="T22" fmla="*/ 0 w 385"/>
                    <a:gd name="T23" fmla="*/ 0 h 363"/>
                    <a:gd name="T24" fmla="*/ 0 w 385"/>
                    <a:gd name="T25" fmla="*/ 1 h 363"/>
                    <a:gd name="T26" fmla="*/ 0 w 385"/>
                    <a:gd name="T27" fmla="*/ 1 h 363"/>
                    <a:gd name="T28" fmla="*/ 0 w 385"/>
                    <a:gd name="T29" fmla="*/ 1 h 363"/>
                    <a:gd name="T30" fmla="*/ 0 w 385"/>
                    <a:gd name="T31" fmla="*/ 1 h 363"/>
                    <a:gd name="T32" fmla="*/ 0 w 385"/>
                    <a:gd name="T33" fmla="*/ 1 h 363"/>
                    <a:gd name="T34" fmla="*/ 0 w 385"/>
                    <a:gd name="T35" fmla="*/ 1 h 363"/>
                    <a:gd name="T36" fmla="*/ 0 w 385"/>
                    <a:gd name="T37" fmla="*/ 1 h 363"/>
                    <a:gd name="T38" fmla="*/ 0 w 385"/>
                    <a:gd name="T39" fmla="*/ 1 h 363"/>
                    <a:gd name="T40" fmla="*/ 0 w 385"/>
                    <a:gd name="T41" fmla="*/ 1 h 363"/>
                    <a:gd name="T42" fmla="*/ 0 w 385"/>
                    <a:gd name="T43" fmla="*/ 1 h 363"/>
                    <a:gd name="T44" fmla="*/ 1 w 385"/>
                    <a:gd name="T45" fmla="*/ 1 h 363"/>
                    <a:gd name="T46" fmla="*/ 2 w 385"/>
                    <a:gd name="T47" fmla="*/ 0 h 363"/>
                    <a:gd name="T48" fmla="*/ 2 w 385"/>
                    <a:gd name="T49" fmla="*/ 0 h 363"/>
                    <a:gd name="T50" fmla="*/ 2 w 385"/>
                    <a:gd name="T51" fmla="*/ 0 h 363"/>
                    <a:gd name="T52" fmla="*/ 2 w 385"/>
                    <a:gd name="T53" fmla="*/ 0 h 363"/>
                    <a:gd name="T54" fmla="*/ 2 w 385"/>
                    <a:gd name="T55" fmla="*/ 0 h 363"/>
                    <a:gd name="T56" fmla="*/ 2 w 385"/>
                    <a:gd name="T57" fmla="*/ 0 h 363"/>
                    <a:gd name="T58" fmla="*/ 2 w 385"/>
                    <a:gd name="T59" fmla="*/ 0 h 363"/>
                    <a:gd name="T60" fmla="*/ 2 w 385"/>
                    <a:gd name="T61" fmla="*/ 0 h 363"/>
                    <a:gd name="T62" fmla="*/ 2 w 385"/>
                    <a:gd name="T63" fmla="*/ 0 h 363"/>
                    <a:gd name="T64" fmla="*/ 2 w 385"/>
                    <a:gd name="T65" fmla="*/ 0 h 363"/>
                    <a:gd name="T66" fmla="*/ 1 w 385"/>
                    <a:gd name="T67" fmla="*/ 2 h 363"/>
                    <a:gd name="T68" fmla="*/ 0 w 385"/>
                    <a:gd name="T69" fmla="*/ 2 h 363"/>
                    <a:gd name="T70" fmla="*/ 0 w 385"/>
                    <a:gd name="T71" fmla="*/ 2 h 363"/>
                    <a:gd name="T72" fmla="*/ 0 w 385"/>
                    <a:gd name="T73" fmla="*/ 2 h 363"/>
                    <a:gd name="T74" fmla="*/ 0 w 385"/>
                    <a:gd name="T75" fmla="*/ 2 h 363"/>
                    <a:gd name="T76" fmla="*/ 0 w 385"/>
                    <a:gd name="T77" fmla="*/ 2 h 363"/>
                    <a:gd name="T78" fmla="*/ 0 w 385"/>
                    <a:gd name="T79" fmla="*/ 1 h 363"/>
                    <a:gd name="T80" fmla="*/ 0 w 385"/>
                    <a:gd name="T81" fmla="*/ 1 h 3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5"/>
                    <a:gd name="T124" fmla="*/ 0 h 363"/>
                    <a:gd name="T125" fmla="*/ 385 w 385"/>
                    <a:gd name="T126" fmla="*/ 363 h 3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5" h="363">
                      <a:moveTo>
                        <a:pt x="9" y="302"/>
                      </a:moveTo>
                      <a:lnTo>
                        <a:pt x="5" y="188"/>
                      </a:lnTo>
                      <a:lnTo>
                        <a:pt x="0" y="183"/>
                      </a:lnTo>
                      <a:lnTo>
                        <a:pt x="0" y="174"/>
                      </a:lnTo>
                      <a:lnTo>
                        <a:pt x="0" y="170"/>
                      </a:lnTo>
                      <a:lnTo>
                        <a:pt x="5" y="165"/>
                      </a:lnTo>
                      <a:lnTo>
                        <a:pt x="5" y="160"/>
                      </a:lnTo>
                      <a:lnTo>
                        <a:pt x="5" y="156"/>
                      </a:lnTo>
                      <a:lnTo>
                        <a:pt x="5" y="151"/>
                      </a:lnTo>
                      <a:lnTo>
                        <a:pt x="9" y="147"/>
                      </a:lnTo>
                      <a:lnTo>
                        <a:pt x="14" y="147"/>
                      </a:lnTo>
                      <a:lnTo>
                        <a:pt x="14" y="142"/>
                      </a:lnTo>
                      <a:lnTo>
                        <a:pt x="18" y="137"/>
                      </a:lnTo>
                      <a:lnTo>
                        <a:pt x="23" y="133"/>
                      </a:lnTo>
                      <a:lnTo>
                        <a:pt x="27" y="133"/>
                      </a:lnTo>
                      <a:lnTo>
                        <a:pt x="32" y="128"/>
                      </a:lnTo>
                      <a:lnTo>
                        <a:pt x="36" y="119"/>
                      </a:lnTo>
                      <a:lnTo>
                        <a:pt x="41" y="115"/>
                      </a:lnTo>
                      <a:lnTo>
                        <a:pt x="45" y="115"/>
                      </a:lnTo>
                      <a:lnTo>
                        <a:pt x="50" y="115"/>
                      </a:lnTo>
                      <a:lnTo>
                        <a:pt x="54" y="110"/>
                      </a:lnTo>
                      <a:lnTo>
                        <a:pt x="59" y="110"/>
                      </a:lnTo>
                      <a:lnTo>
                        <a:pt x="63" y="110"/>
                      </a:lnTo>
                      <a:lnTo>
                        <a:pt x="68" y="110"/>
                      </a:lnTo>
                      <a:lnTo>
                        <a:pt x="72" y="115"/>
                      </a:lnTo>
                      <a:lnTo>
                        <a:pt x="77" y="115"/>
                      </a:lnTo>
                      <a:lnTo>
                        <a:pt x="86" y="119"/>
                      </a:lnTo>
                      <a:lnTo>
                        <a:pt x="86" y="124"/>
                      </a:lnTo>
                      <a:lnTo>
                        <a:pt x="90" y="124"/>
                      </a:lnTo>
                      <a:lnTo>
                        <a:pt x="90" y="128"/>
                      </a:lnTo>
                      <a:lnTo>
                        <a:pt x="95" y="137"/>
                      </a:lnTo>
                      <a:lnTo>
                        <a:pt x="95" y="142"/>
                      </a:lnTo>
                      <a:lnTo>
                        <a:pt x="95" y="147"/>
                      </a:lnTo>
                      <a:lnTo>
                        <a:pt x="95" y="156"/>
                      </a:lnTo>
                      <a:lnTo>
                        <a:pt x="95" y="165"/>
                      </a:lnTo>
                      <a:lnTo>
                        <a:pt x="95" y="170"/>
                      </a:lnTo>
                      <a:lnTo>
                        <a:pt x="95" y="179"/>
                      </a:lnTo>
                      <a:lnTo>
                        <a:pt x="99" y="188"/>
                      </a:lnTo>
                      <a:lnTo>
                        <a:pt x="99" y="192"/>
                      </a:lnTo>
                      <a:lnTo>
                        <a:pt x="104" y="202"/>
                      </a:lnTo>
                      <a:lnTo>
                        <a:pt x="104" y="206"/>
                      </a:lnTo>
                      <a:lnTo>
                        <a:pt x="108" y="215"/>
                      </a:lnTo>
                      <a:lnTo>
                        <a:pt x="113" y="220"/>
                      </a:lnTo>
                      <a:lnTo>
                        <a:pt x="113" y="225"/>
                      </a:lnTo>
                      <a:lnTo>
                        <a:pt x="117" y="225"/>
                      </a:lnTo>
                      <a:lnTo>
                        <a:pt x="126" y="225"/>
                      </a:lnTo>
                      <a:lnTo>
                        <a:pt x="348" y="9"/>
                      </a:lnTo>
                      <a:lnTo>
                        <a:pt x="352" y="5"/>
                      </a:lnTo>
                      <a:lnTo>
                        <a:pt x="357" y="5"/>
                      </a:lnTo>
                      <a:lnTo>
                        <a:pt x="361" y="5"/>
                      </a:lnTo>
                      <a:lnTo>
                        <a:pt x="361" y="0"/>
                      </a:lnTo>
                      <a:lnTo>
                        <a:pt x="366" y="0"/>
                      </a:lnTo>
                      <a:lnTo>
                        <a:pt x="370" y="0"/>
                      </a:lnTo>
                      <a:lnTo>
                        <a:pt x="375" y="5"/>
                      </a:lnTo>
                      <a:lnTo>
                        <a:pt x="379" y="5"/>
                      </a:lnTo>
                      <a:lnTo>
                        <a:pt x="384" y="9"/>
                      </a:lnTo>
                      <a:lnTo>
                        <a:pt x="384" y="14"/>
                      </a:lnTo>
                      <a:lnTo>
                        <a:pt x="384" y="55"/>
                      </a:lnTo>
                      <a:lnTo>
                        <a:pt x="384" y="60"/>
                      </a:lnTo>
                      <a:lnTo>
                        <a:pt x="384" y="64"/>
                      </a:lnTo>
                      <a:lnTo>
                        <a:pt x="379" y="69"/>
                      </a:lnTo>
                      <a:lnTo>
                        <a:pt x="379" y="73"/>
                      </a:lnTo>
                      <a:lnTo>
                        <a:pt x="379" y="78"/>
                      </a:lnTo>
                      <a:lnTo>
                        <a:pt x="375" y="78"/>
                      </a:lnTo>
                      <a:lnTo>
                        <a:pt x="375" y="82"/>
                      </a:lnTo>
                      <a:lnTo>
                        <a:pt x="370" y="82"/>
                      </a:lnTo>
                      <a:lnTo>
                        <a:pt x="370" y="87"/>
                      </a:lnTo>
                      <a:lnTo>
                        <a:pt x="126" y="335"/>
                      </a:lnTo>
                      <a:lnTo>
                        <a:pt x="113" y="344"/>
                      </a:lnTo>
                      <a:lnTo>
                        <a:pt x="104" y="353"/>
                      </a:lnTo>
                      <a:lnTo>
                        <a:pt x="95" y="357"/>
                      </a:lnTo>
                      <a:lnTo>
                        <a:pt x="86" y="357"/>
                      </a:lnTo>
                      <a:lnTo>
                        <a:pt x="72" y="362"/>
                      </a:lnTo>
                      <a:lnTo>
                        <a:pt x="63" y="357"/>
                      </a:lnTo>
                      <a:lnTo>
                        <a:pt x="59" y="357"/>
                      </a:lnTo>
                      <a:lnTo>
                        <a:pt x="50" y="353"/>
                      </a:lnTo>
                      <a:lnTo>
                        <a:pt x="41" y="348"/>
                      </a:lnTo>
                      <a:lnTo>
                        <a:pt x="32" y="344"/>
                      </a:lnTo>
                      <a:lnTo>
                        <a:pt x="27" y="335"/>
                      </a:lnTo>
                      <a:lnTo>
                        <a:pt x="23" y="330"/>
                      </a:lnTo>
                      <a:lnTo>
                        <a:pt x="14" y="321"/>
                      </a:lnTo>
                      <a:lnTo>
                        <a:pt x="14" y="316"/>
                      </a:lnTo>
                      <a:lnTo>
                        <a:pt x="9" y="302"/>
                      </a:lnTo>
                    </a:path>
                  </a:pathLst>
                </a:custGeom>
                <a:gradFill rotWithShape="0">
                  <a:gsLst>
                    <a:gs pos="0">
                      <a:srgbClr val="3333CC"/>
                    </a:gs>
                    <a:gs pos="100000">
                      <a:srgbClr val="9191E4"/>
                    </a:gs>
                  </a:gsLst>
                  <a:lin ang="18900000" scaled="1"/>
                </a:gradFill>
                <a:ln w="3175" cap="rnd" cmpd="sng">
                  <a:solidFill>
                    <a:srgbClr val="000000"/>
                  </a:solidFill>
                  <a:prstDash val="solid"/>
                  <a:round/>
                  <a:headEnd type="none" w="med" len="med"/>
                  <a:tailEnd type="none" w="med" len="med"/>
                </a:ln>
                <a:effectLst>
                  <a:prstShdw prst="shdw12">
                    <a:srgbClr val="C0C0C0"/>
                  </a:prstShdw>
                </a:effectLst>
              </p:spPr>
              <p:txBody>
                <a:bodyPr/>
                <a:lstStyle/>
                <a:p>
                  <a:endParaRPr lang="en-IE"/>
                </a:p>
              </p:txBody>
            </p:sp>
            <p:sp>
              <p:nvSpPr>
                <p:cNvPr id="32850" name="Freeform 301"/>
                <p:cNvSpPr>
                  <a:spLocks/>
                </p:cNvSpPr>
                <p:nvPr/>
              </p:nvSpPr>
              <p:spPr bwMode="auto">
                <a:xfrm>
                  <a:off x="2446" y="3326"/>
                  <a:ext cx="151" cy="112"/>
                </a:xfrm>
                <a:custGeom>
                  <a:avLst/>
                  <a:gdLst>
                    <a:gd name="T0" fmla="*/ 50 w 126"/>
                    <a:gd name="T1" fmla="*/ 0 h 82"/>
                    <a:gd name="T2" fmla="*/ 0 w 126"/>
                    <a:gd name="T3" fmla="*/ 389 h 82"/>
                    <a:gd name="T4" fmla="*/ 291 w 126"/>
                    <a:gd name="T5" fmla="*/ 389 h 82"/>
                    <a:gd name="T6" fmla="*/ 312 w 126"/>
                    <a:gd name="T7" fmla="*/ 0 h 82"/>
                    <a:gd name="T8" fmla="*/ 50 w 126"/>
                    <a:gd name="T9" fmla="*/ 0 h 82"/>
                    <a:gd name="T10" fmla="*/ 0 60000 65536"/>
                    <a:gd name="T11" fmla="*/ 0 60000 65536"/>
                    <a:gd name="T12" fmla="*/ 0 60000 65536"/>
                    <a:gd name="T13" fmla="*/ 0 60000 65536"/>
                    <a:gd name="T14" fmla="*/ 0 60000 65536"/>
                    <a:gd name="T15" fmla="*/ 0 w 126"/>
                    <a:gd name="T16" fmla="*/ 0 h 82"/>
                    <a:gd name="T17" fmla="*/ 126 w 126"/>
                    <a:gd name="T18" fmla="*/ 82 h 82"/>
                  </a:gdLst>
                  <a:ahLst/>
                  <a:cxnLst>
                    <a:cxn ang="T10">
                      <a:pos x="T0" y="T1"/>
                    </a:cxn>
                    <a:cxn ang="T11">
                      <a:pos x="T2" y="T3"/>
                    </a:cxn>
                    <a:cxn ang="T12">
                      <a:pos x="T4" y="T5"/>
                    </a:cxn>
                    <a:cxn ang="T13">
                      <a:pos x="T6" y="T7"/>
                    </a:cxn>
                    <a:cxn ang="T14">
                      <a:pos x="T8" y="T9"/>
                    </a:cxn>
                  </a:cxnLst>
                  <a:rect l="T15" t="T16" r="T17" b="T18"/>
                  <a:pathLst>
                    <a:path w="126" h="82">
                      <a:moveTo>
                        <a:pt x="20" y="0"/>
                      </a:moveTo>
                      <a:lnTo>
                        <a:pt x="0" y="82"/>
                      </a:lnTo>
                      <a:lnTo>
                        <a:pt x="118" y="82"/>
                      </a:lnTo>
                      <a:lnTo>
                        <a:pt x="126" y="0"/>
                      </a:lnTo>
                      <a:lnTo>
                        <a:pt x="20" y="0"/>
                      </a:lnTo>
                      <a:close/>
                    </a:path>
                  </a:pathLst>
                </a:custGeom>
                <a:solidFill>
                  <a:srgbClr val="FFFFFF"/>
                </a:solidFill>
                <a:ln w="9525" cap="flat" cmpd="sng">
                  <a:solidFill>
                    <a:srgbClr val="000000"/>
                  </a:solidFill>
                  <a:prstDash val="solid"/>
                  <a:round/>
                  <a:headEnd type="none" w="med" len="med"/>
                  <a:tailEnd type="none" w="med" len="med"/>
                </a:ln>
              </p:spPr>
              <p:txBody>
                <a:bodyPr anchor="ctr"/>
                <a:lstStyle/>
                <a:p>
                  <a:endParaRPr lang="en-IE"/>
                </a:p>
              </p:txBody>
            </p:sp>
            <p:sp>
              <p:nvSpPr>
                <p:cNvPr id="32851" name="Freeform 302"/>
                <p:cNvSpPr>
                  <a:spLocks/>
                </p:cNvSpPr>
                <p:nvPr/>
              </p:nvSpPr>
              <p:spPr bwMode="auto">
                <a:xfrm>
                  <a:off x="2508" y="3113"/>
                  <a:ext cx="158" cy="132"/>
                </a:xfrm>
                <a:custGeom>
                  <a:avLst/>
                  <a:gdLst>
                    <a:gd name="T0" fmla="*/ 0 w 385"/>
                    <a:gd name="T1" fmla="*/ 1 h 363"/>
                    <a:gd name="T2" fmla="*/ 0 w 385"/>
                    <a:gd name="T3" fmla="*/ 1 h 363"/>
                    <a:gd name="T4" fmla="*/ 0 w 385"/>
                    <a:gd name="T5" fmla="*/ 1 h 363"/>
                    <a:gd name="T6" fmla="*/ 0 w 385"/>
                    <a:gd name="T7" fmla="*/ 1 h 363"/>
                    <a:gd name="T8" fmla="*/ 0 w 385"/>
                    <a:gd name="T9" fmla="*/ 1 h 363"/>
                    <a:gd name="T10" fmla="*/ 0 w 385"/>
                    <a:gd name="T11" fmla="*/ 1 h 363"/>
                    <a:gd name="T12" fmla="*/ 0 w 385"/>
                    <a:gd name="T13" fmla="*/ 1 h 363"/>
                    <a:gd name="T14" fmla="*/ 0 w 385"/>
                    <a:gd name="T15" fmla="*/ 1 h 363"/>
                    <a:gd name="T16" fmla="*/ 0 w 385"/>
                    <a:gd name="T17" fmla="*/ 1 h 363"/>
                    <a:gd name="T18" fmla="*/ 1 w 385"/>
                    <a:gd name="T19" fmla="*/ 1 h 363"/>
                    <a:gd name="T20" fmla="*/ 1 w 385"/>
                    <a:gd name="T21" fmla="*/ 1 h 363"/>
                    <a:gd name="T22" fmla="*/ 1 w 385"/>
                    <a:gd name="T23" fmla="*/ 1 h 363"/>
                    <a:gd name="T24" fmla="*/ 1 w 385"/>
                    <a:gd name="T25" fmla="*/ 1 h 363"/>
                    <a:gd name="T26" fmla="*/ 1 w 385"/>
                    <a:gd name="T27" fmla="*/ 1 h 363"/>
                    <a:gd name="T28" fmla="*/ 1 w 385"/>
                    <a:gd name="T29" fmla="*/ 1 h 363"/>
                    <a:gd name="T30" fmla="*/ 1 w 385"/>
                    <a:gd name="T31" fmla="*/ 1 h 363"/>
                    <a:gd name="T32" fmla="*/ 1 w 385"/>
                    <a:gd name="T33" fmla="*/ 1 h 363"/>
                    <a:gd name="T34" fmla="*/ 1 w 385"/>
                    <a:gd name="T35" fmla="*/ 1 h 363"/>
                    <a:gd name="T36" fmla="*/ 1 w 385"/>
                    <a:gd name="T37" fmla="*/ 1 h 363"/>
                    <a:gd name="T38" fmla="*/ 1 w 385"/>
                    <a:gd name="T39" fmla="*/ 1 h 363"/>
                    <a:gd name="T40" fmla="*/ 1 w 385"/>
                    <a:gd name="T41" fmla="*/ 1 h 363"/>
                    <a:gd name="T42" fmla="*/ 1 w 385"/>
                    <a:gd name="T43" fmla="*/ 1 h 363"/>
                    <a:gd name="T44" fmla="*/ 2 w 385"/>
                    <a:gd name="T45" fmla="*/ 1 h 363"/>
                    <a:gd name="T46" fmla="*/ 4 w 385"/>
                    <a:gd name="T47" fmla="*/ 0 h 363"/>
                    <a:gd name="T48" fmla="*/ 4 w 385"/>
                    <a:gd name="T49" fmla="*/ 0 h 363"/>
                    <a:gd name="T50" fmla="*/ 4 w 385"/>
                    <a:gd name="T51" fmla="*/ 0 h 363"/>
                    <a:gd name="T52" fmla="*/ 5 w 385"/>
                    <a:gd name="T53" fmla="*/ 0 h 363"/>
                    <a:gd name="T54" fmla="*/ 5 w 385"/>
                    <a:gd name="T55" fmla="*/ 0 h 363"/>
                    <a:gd name="T56" fmla="*/ 5 w 385"/>
                    <a:gd name="T57" fmla="*/ 0 h 363"/>
                    <a:gd name="T58" fmla="*/ 5 w 385"/>
                    <a:gd name="T59" fmla="*/ 0 h 363"/>
                    <a:gd name="T60" fmla="*/ 5 w 385"/>
                    <a:gd name="T61" fmla="*/ 0 h 363"/>
                    <a:gd name="T62" fmla="*/ 5 w 385"/>
                    <a:gd name="T63" fmla="*/ 0 h 363"/>
                    <a:gd name="T64" fmla="*/ 4 w 385"/>
                    <a:gd name="T65" fmla="*/ 0 h 363"/>
                    <a:gd name="T66" fmla="*/ 2 w 385"/>
                    <a:gd name="T67" fmla="*/ 2 h 363"/>
                    <a:gd name="T68" fmla="*/ 1 w 385"/>
                    <a:gd name="T69" fmla="*/ 2 h 363"/>
                    <a:gd name="T70" fmla="*/ 1 w 385"/>
                    <a:gd name="T71" fmla="*/ 2 h 363"/>
                    <a:gd name="T72" fmla="*/ 1 w 385"/>
                    <a:gd name="T73" fmla="*/ 2 h 363"/>
                    <a:gd name="T74" fmla="*/ 1 w 385"/>
                    <a:gd name="T75" fmla="*/ 2 h 363"/>
                    <a:gd name="T76" fmla="*/ 0 w 385"/>
                    <a:gd name="T77" fmla="*/ 2 h 363"/>
                    <a:gd name="T78" fmla="*/ 0 w 385"/>
                    <a:gd name="T79" fmla="*/ 2 h 363"/>
                    <a:gd name="T80" fmla="*/ 0 w 385"/>
                    <a:gd name="T81" fmla="*/ 2 h 3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5"/>
                    <a:gd name="T124" fmla="*/ 0 h 363"/>
                    <a:gd name="T125" fmla="*/ 385 w 385"/>
                    <a:gd name="T126" fmla="*/ 363 h 3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5" h="363">
                      <a:moveTo>
                        <a:pt x="9" y="302"/>
                      </a:moveTo>
                      <a:lnTo>
                        <a:pt x="5" y="188"/>
                      </a:lnTo>
                      <a:lnTo>
                        <a:pt x="0" y="183"/>
                      </a:lnTo>
                      <a:lnTo>
                        <a:pt x="0" y="174"/>
                      </a:lnTo>
                      <a:lnTo>
                        <a:pt x="0" y="170"/>
                      </a:lnTo>
                      <a:lnTo>
                        <a:pt x="5" y="165"/>
                      </a:lnTo>
                      <a:lnTo>
                        <a:pt x="5" y="160"/>
                      </a:lnTo>
                      <a:lnTo>
                        <a:pt x="5" y="156"/>
                      </a:lnTo>
                      <a:lnTo>
                        <a:pt x="5" y="151"/>
                      </a:lnTo>
                      <a:lnTo>
                        <a:pt x="9" y="147"/>
                      </a:lnTo>
                      <a:lnTo>
                        <a:pt x="14" y="147"/>
                      </a:lnTo>
                      <a:lnTo>
                        <a:pt x="14" y="142"/>
                      </a:lnTo>
                      <a:lnTo>
                        <a:pt x="18" y="137"/>
                      </a:lnTo>
                      <a:lnTo>
                        <a:pt x="23" y="133"/>
                      </a:lnTo>
                      <a:lnTo>
                        <a:pt x="27" y="133"/>
                      </a:lnTo>
                      <a:lnTo>
                        <a:pt x="32" y="128"/>
                      </a:lnTo>
                      <a:lnTo>
                        <a:pt x="36" y="119"/>
                      </a:lnTo>
                      <a:lnTo>
                        <a:pt x="41" y="115"/>
                      </a:lnTo>
                      <a:lnTo>
                        <a:pt x="45" y="115"/>
                      </a:lnTo>
                      <a:lnTo>
                        <a:pt x="50" y="115"/>
                      </a:lnTo>
                      <a:lnTo>
                        <a:pt x="54" y="110"/>
                      </a:lnTo>
                      <a:lnTo>
                        <a:pt x="59" y="110"/>
                      </a:lnTo>
                      <a:lnTo>
                        <a:pt x="63" y="110"/>
                      </a:lnTo>
                      <a:lnTo>
                        <a:pt x="68" y="110"/>
                      </a:lnTo>
                      <a:lnTo>
                        <a:pt x="72" y="115"/>
                      </a:lnTo>
                      <a:lnTo>
                        <a:pt x="77" y="115"/>
                      </a:lnTo>
                      <a:lnTo>
                        <a:pt x="86" y="119"/>
                      </a:lnTo>
                      <a:lnTo>
                        <a:pt x="86" y="124"/>
                      </a:lnTo>
                      <a:lnTo>
                        <a:pt x="90" y="124"/>
                      </a:lnTo>
                      <a:lnTo>
                        <a:pt x="90" y="128"/>
                      </a:lnTo>
                      <a:lnTo>
                        <a:pt x="95" y="137"/>
                      </a:lnTo>
                      <a:lnTo>
                        <a:pt x="95" y="142"/>
                      </a:lnTo>
                      <a:lnTo>
                        <a:pt x="95" y="147"/>
                      </a:lnTo>
                      <a:lnTo>
                        <a:pt x="95" y="156"/>
                      </a:lnTo>
                      <a:lnTo>
                        <a:pt x="95" y="165"/>
                      </a:lnTo>
                      <a:lnTo>
                        <a:pt x="95" y="170"/>
                      </a:lnTo>
                      <a:lnTo>
                        <a:pt x="95" y="179"/>
                      </a:lnTo>
                      <a:lnTo>
                        <a:pt x="99" y="188"/>
                      </a:lnTo>
                      <a:lnTo>
                        <a:pt x="99" y="192"/>
                      </a:lnTo>
                      <a:lnTo>
                        <a:pt x="104" y="202"/>
                      </a:lnTo>
                      <a:lnTo>
                        <a:pt x="104" y="206"/>
                      </a:lnTo>
                      <a:lnTo>
                        <a:pt x="108" y="215"/>
                      </a:lnTo>
                      <a:lnTo>
                        <a:pt x="113" y="220"/>
                      </a:lnTo>
                      <a:lnTo>
                        <a:pt x="113" y="225"/>
                      </a:lnTo>
                      <a:lnTo>
                        <a:pt x="117" y="225"/>
                      </a:lnTo>
                      <a:lnTo>
                        <a:pt x="126" y="225"/>
                      </a:lnTo>
                      <a:lnTo>
                        <a:pt x="348" y="9"/>
                      </a:lnTo>
                      <a:lnTo>
                        <a:pt x="352" y="5"/>
                      </a:lnTo>
                      <a:lnTo>
                        <a:pt x="357" y="5"/>
                      </a:lnTo>
                      <a:lnTo>
                        <a:pt x="361" y="5"/>
                      </a:lnTo>
                      <a:lnTo>
                        <a:pt x="361" y="0"/>
                      </a:lnTo>
                      <a:lnTo>
                        <a:pt x="366" y="0"/>
                      </a:lnTo>
                      <a:lnTo>
                        <a:pt x="370" y="0"/>
                      </a:lnTo>
                      <a:lnTo>
                        <a:pt x="375" y="5"/>
                      </a:lnTo>
                      <a:lnTo>
                        <a:pt x="379" y="5"/>
                      </a:lnTo>
                      <a:lnTo>
                        <a:pt x="384" y="9"/>
                      </a:lnTo>
                      <a:lnTo>
                        <a:pt x="384" y="14"/>
                      </a:lnTo>
                      <a:lnTo>
                        <a:pt x="384" y="55"/>
                      </a:lnTo>
                      <a:lnTo>
                        <a:pt x="384" y="60"/>
                      </a:lnTo>
                      <a:lnTo>
                        <a:pt x="384" y="64"/>
                      </a:lnTo>
                      <a:lnTo>
                        <a:pt x="379" y="69"/>
                      </a:lnTo>
                      <a:lnTo>
                        <a:pt x="379" y="73"/>
                      </a:lnTo>
                      <a:lnTo>
                        <a:pt x="379" y="78"/>
                      </a:lnTo>
                      <a:lnTo>
                        <a:pt x="375" y="78"/>
                      </a:lnTo>
                      <a:lnTo>
                        <a:pt x="375" y="82"/>
                      </a:lnTo>
                      <a:lnTo>
                        <a:pt x="370" y="82"/>
                      </a:lnTo>
                      <a:lnTo>
                        <a:pt x="370" y="87"/>
                      </a:lnTo>
                      <a:lnTo>
                        <a:pt x="126" y="335"/>
                      </a:lnTo>
                      <a:lnTo>
                        <a:pt x="113" y="344"/>
                      </a:lnTo>
                      <a:lnTo>
                        <a:pt x="104" y="353"/>
                      </a:lnTo>
                      <a:lnTo>
                        <a:pt x="95" y="357"/>
                      </a:lnTo>
                      <a:lnTo>
                        <a:pt x="86" y="357"/>
                      </a:lnTo>
                      <a:lnTo>
                        <a:pt x="72" y="362"/>
                      </a:lnTo>
                      <a:lnTo>
                        <a:pt x="63" y="357"/>
                      </a:lnTo>
                      <a:lnTo>
                        <a:pt x="59" y="357"/>
                      </a:lnTo>
                      <a:lnTo>
                        <a:pt x="50" y="353"/>
                      </a:lnTo>
                      <a:lnTo>
                        <a:pt x="41" y="348"/>
                      </a:lnTo>
                      <a:lnTo>
                        <a:pt x="32" y="344"/>
                      </a:lnTo>
                      <a:lnTo>
                        <a:pt x="27" y="335"/>
                      </a:lnTo>
                      <a:lnTo>
                        <a:pt x="23" y="330"/>
                      </a:lnTo>
                      <a:lnTo>
                        <a:pt x="14" y="321"/>
                      </a:lnTo>
                      <a:lnTo>
                        <a:pt x="14" y="316"/>
                      </a:lnTo>
                      <a:lnTo>
                        <a:pt x="9" y="302"/>
                      </a:lnTo>
                    </a:path>
                  </a:pathLst>
                </a:custGeom>
                <a:gradFill rotWithShape="0">
                  <a:gsLst>
                    <a:gs pos="0">
                      <a:srgbClr val="3333CC"/>
                    </a:gs>
                    <a:gs pos="100000">
                      <a:srgbClr val="9191E4"/>
                    </a:gs>
                  </a:gsLst>
                  <a:lin ang="18900000" scaled="1"/>
                </a:gradFill>
                <a:ln w="3175" cap="rnd" cmpd="sng">
                  <a:solidFill>
                    <a:srgbClr val="000000"/>
                  </a:solidFill>
                  <a:prstDash val="solid"/>
                  <a:round/>
                  <a:headEnd type="none" w="med" len="med"/>
                  <a:tailEnd type="none" w="med" len="med"/>
                </a:ln>
                <a:effectLst>
                  <a:prstShdw prst="shdw12">
                    <a:srgbClr val="C0C0C0"/>
                  </a:prstShdw>
                </a:effectLst>
              </p:spPr>
              <p:txBody>
                <a:bodyPr/>
                <a:lstStyle/>
                <a:p>
                  <a:endParaRPr lang="en-IE"/>
                </a:p>
              </p:txBody>
            </p:sp>
            <p:sp>
              <p:nvSpPr>
                <p:cNvPr id="32852" name="Freeform 303"/>
                <p:cNvSpPr>
                  <a:spLocks/>
                </p:cNvSpPr>
                <p:nvPr/>
              </p:nvSpPr>
              <p:spPr bwMode="auto">
                <a:xfrm>
                  <a:off x="2482" y="3267"/>
                  <a:ext cx="202" cy="156"/>
                </a:xfrm>
                <a:custGeom>
                  <a:avLst/>
                  <a:gdLst>
                    <a:gd name="T0" fmla="*/ 1 w 385"/>
                    <a:gd name="T1" fmla="*/ 3 h 363"/>
                    <a:gd name="T2" fmla="*/ 0 w 385"/>
                    <a:gd name="T3" fmla="*/ 3 h 363"/>
                    <a:gd name="T4" fmla="*/ 1 w 385"/>
                    <a:gd name="T5" fmla="*/ 3 h 363"/>
                    <a:gd name="T6" fmla="*/ 1 w 385"/>
                    <a:gd name="T7" fmla="*/ 2 h 363"/>
                    <a:gd name="T8" fmla="*/ 1 w 385"/>
                    <a:gd name="T9" fmla="*/ 2 h 363"/>
                    <a:gd name="T10" fmla="*/ 1 w 385"/>
                    <a:gd name="T11" fmla="*/ 2 h 363"/>
                    <a:gd name="T12" fmla="*/ 1 w 385"/>
                    <a:gd name="T13" fmla="*/ 2 h 363"/>
                    <a:gd name="T14" fmla="*/ 2 w 385"/>
                    <a:gd name="T15" fmla="*/ 2 h 363"/>
                    <a:gd name="T16" fmla="*/ 2 w 385"/>
                    <a:gd name="T17" fmla="*/ 2 h 363"/>
                    <a:gd name="T18" fmla="*/ 2 w 385"/>
                    <a:gd name="T19" fmla="*/ 2 h 363"/>
                    <a:gd name="T20" fmla="*/ 2 w 385"/>
                    <a:gd name="T21" fmla="*/ 2 h 363"/>
                    <a:gd name="T22" fmla="*/ 3 w 385"/>
                    <a:gd name="T23" fmla="*/ 2 h 363"/>
                    <a:gd name="T24" fmla="*/ 3 w 385"/>
                    <a:gd name="T25" fmla="*/ 2 h 363"/>
                    <a:gd name="T26" fmla="*/ 4 w 385"/>
                    <a:gd name="T27" fmla="*/ 2 h 363"/>
                    <a:gd name="T28" fmla="*/ 4 w 385"/>
                    <a:gd name="T29" fmla="*/ 2 h 363"/>
                    <a:gd name="T30" fmla="*/ 4 w 385"/>
                    <a:gd name="T31" fmla="*/ 2 h 363"/>
                    <a:gd name="T32" fmla="*/ 4 w 385"/>
                    <a:gd name="T33" fmla="*/ 2 h 363"/>
                    <a:gd name="T34" fmla="*/ 4 w 385"/>
                    <a:gd name="T35" fmla="*/ 3 h 363"/>
                    <a:gd name="T36" fmla="*/ 4 w 385"/>
                    <a:gd name="T37" fmla="*/ 3 h 363"/>
                    <a:gd name="T38" fmla="*/ 4 w 385"/>
                    <a:gd name="T39" fmla="*/ 3 h 363"/>
                    <a:gd name="T40" fmla="*/ 4 w 385"/>
                    <a:gd name="T41" fmla="*/ 3 h 363"/>
                    <a:gd name="T42" fmla="*/ 4 w 385"/>
                    <a:gd name="T43" fmla="*/ 3 h 363"/>
                    <a:gd name="T44" fmla="*/ 5 w 385"/>
                    <a:gd name="T45" fmla="*/ 3 h 363"/>
                    <a:gd name="T46" fmla="*/ 14 w 385"/>
                    <a:gd name="T47" fmla="*/ 0 h 363"/>
                    <a:gd name="T48" fmla="*/ 14 w 385"/>
                    <a:gd name="T49" fmla="*/ 0 h 363"/>
                    <a:gd name="T50" fmla="*/ 15 w 385"/>
                    <a:gd name="T51" fmla="*/ 0 h 363"/>
                    <a:gd name="T52" fmla="*/ 15 w 385"/>
                    <a:gd name="T53" fmla="*/ 0 h 363"/>
                    <a:gd name="T54" fmla="*/ 15 w 385"/>
                    <a:gd name="T55" fmla="*/ 0 h 363"/>
                    <a:gd name="T56" fmla="*/ 15 w 385"/>
                    <a:gd name="T57" fmla="*/ 1 h 363"/>
                    <a:gd name="T58" fmla="*/ 15 w 385"/>
                    <a:gd name="T59" fmla="*/ 1 h 363"/>
                    <a:gd name="T60" fmla="*/ 15 w 385"/>
                    <a:gd name="T61" fmla="*/ 1 h 363"/>
                    <a:gd name="T62" fmla="*/ 15 w 385"/>
                    <a:gd name="T63" fmla="*/ 1 h 363"/>
                    <a:gd name="T64" fmla="*/ 15 w 385"/>
                    <a:gd name="T65" fmla="*/ 1 h 363"/>
                    <a:gd name="T66" fmla="*/ 5 w 385"/>
                    <a:gd name="T67" fmla="*/ 5 h 363"/>
                    <a:gd name="T68" fmla="*/ 4 w 385"/>
                    <a:gd name="T69" fmla="*/ 5 h 363"/>
                    <a:gd name="T70" fmla="*/ 4 w 385"/>
                    <a:gd name="T71" fmla="*/ 5 h 363"/>
                    <a:gd name="T72" fmla="*/ 3 w 385"/>
                    <a:gd name="T73" fmla="*/ 5 h 363"/>
                    <a:gd name="T74" fmla="*/ 2 w 385"/>
                    <a:gd name="T75" fmla="*/ 5 h 363"/>
                    <a:gd name="T76" fmla="*/ 2 w 385"/>
                    <a:gd name="T77" fmla="*/ 5 h 363"/>
                    <a:gd name="T78" fmla="*/ 1 w 385"/>
                    <a:gd name="T79" fmla="*/ 5 h 363"/>
                    <a:gd name="T80" fmla="*/ 1 w 385"/>
                    <a:gd name="T81" fmla="*/ 5 h 3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5"/>
                    <a:gd name="T124" fmla="*/ 0 h 363"/>
                    <a:gd name="T125" fmla="*/ 385 w 385"/>
                    <a:gd name="T126" fmla="*/ 363 h 3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5" h="363">
                      <a:moveTo>
                        <a:pt x="9" y="302"/>
                      </a:moveTo>
                      <a:lnTo>
                        <a:pt x="5" y="188"/>
                      </a:lnTo>
                      <a:lnTo>
                        <a:pt x="0" y="183"/>
                      </a:lnTo>
                      <a:lnTo>
                        <a:pt x="0" y="174"/>
                      </a:lnTo>
                      <a:lnTo>
                        <a:pt x="0" y="170"/>
                      </a:lnTo>
                      <a:lnTo>
                        <a:pt x="5" y="165"/>
                      </a:lnTo>
                      <a:lnTo>
                        <a:pt x="5" y="160"/>
                      </a:lnTo>
                      <a:lnTo>
                        <a:pt x="5" y="156"/>
                      </a:lnTo>
                      <a:lnTo>
                        <a:pt x="5" y="151"/>
                      </a:lnTo>
                      <a:lnTo>
                        <a:pt x="9" y="147"/>
                      </a:lnTo>
                      <a:lnTo>
                        <a:pt x="14" y="147"/>
                      </a:lnTo>
                      <a:lnTo>
                        <a:pt x="14" y="142"/>
                      </a:lnTo>
                      <a:lnTo>
                        <a:pt x="18" y="137"/>
                      </a:lnTo>
                      <a:lnTo>
                        <a:pt x="23" y="133"/>
                      </a:lnTo>
                      <a:lnTo>
                        <a:pt x="27" y="133"/>
                      </a:lnTo>
                      <a:lnTo>
                        <a:pt x="32" y="128"/>
                      </a:lnTo>
                      <a:lnTo>
                        <a:pt x="36" y="119"/>
                      </a:lnTo>
                      <a:lnTo>
                        <a:pt x="41" y="115"/>
                      </a:lnTo>
                      <a:lnTo>
                        <a:pt x="45" y="115"/>
                      </a:lnTo>
                      <a:lnTo>
                        <a:pt x="50" y="115"/>
                      </a:lnTo>
                      <a:lnTo>
                        <a:pt x="54" y="110"/>
                      </a:lnTo>
                      <a:lnTo>
                        <a:pt x="59" y="110"/>
                      </a:lnTo>
                      <a:lnTo>
                        <a:pt x="63" y="110"/>
                      </a:lnTo>
                      <a:lnTo>
                        <a:pt x="68" y="110"/>
                      </a:lnTo>
                      <a:lnTo>
                        <a:pt x="72" y="115"/>
                      </a:lnTo>
                      <a:lnTo>
                        <a:pt x="77" y="115"/>
                      </a:lnTo>
                      <a:lnTo>
                        <a:pt x="86" y="119"/>
                      </a:lnTo>
                      <a:lnTo>
                        <a:pt x="86" y="124"/>
                      </a:lnTo>
                      <a:lnTo>
                        <a:pt x="90" y="124"/>
                      </a:lnTo>
                      <a:lnTo>
                        <a:pt x="90" y="128"/>
                      </a:lnTo>
                      <a:lnTo>
                        <a:pt x="95" y="137"/>
                      </a:lnTo>
                      <a:lnTo>
                        <a:pt x="95" y="142"/>
                      </a:lnTo>
                      <a:lnTo>
                        <a:pt x="95" y="147"/>
                      </a:lnTo>
                      <a:lnTo>
                        <a:pt x="95" y="156"/>
                      </a:lnTo>
                      <a:lnTo>
                        <a:pt x="95" y="165"/>
                      </a:lnTo>
                      <a:lnTo>
                        <a:pt x="95" y="170"/>
                      </a:lnTo>
                      <a:lnTo>
                        <a:pt x="95" y="179"/>
                      </a:lnTo>
                      <a:lnTo>
                        <a:pt x="99" y="188"/>
                      </a:lnTo>
                      <a:lnTo>
                        <a:pt x="99" y="192"/>
                      </a:lnTo>
                      <a:lnTo>
                        <a:pt x="104" y="202"/>
                      </a:lnTo>
                      <a:lnTo>
                        <a:pt x="104" y="206"/>
                      </a:lnTo>
                      <a:lnTo>
                        <a:pt x="108" y="215"/>
                      </a:lnTo>
                      <a:lnTo>
                        <a:pt x="113" y="220"/>
                      </a:lnTo>
                      <a:lnTo>
                        <a:pt x="113" y="225"/>
                      </a:lnTo>
                      <a:lnTo>
                        <a:pt x="117" y="225"/>
                      </a:lnTo>
                      <a:lnTo>
                        <a:pt x="126" y="225"/>
                      </a:lnTo>
                      <a:lnTo>
                        <a:pt x="348" y="9"/>
                      </a:lnTo>
                      <a:lnTo>
                        <a:pt x="352" y="5"/>
                      </a:lnTo>
                      <a:lnTo>
                        <a:pt x="357" y="5"/>
                      </a:lnTo>
                      <a:lnTo>
                        <a:pt x="361" y="5"/>
                      </a:lnTo>
                      <a:lnTo>
                        <a:pt x="361" y="0"/>
                      </a:lnTo>
                      <a:lnTo>
                        <a:pt x="366" y="0"/>
                      </a:lnTo>
                      <a:lnTo>
                        <a:pt x="370" y="0"/>
                      </a:lnTo>
                      <a:lnTo>
                        <a:pt x="375" y="5"/>
                      </a:lnTo>
                      <a:lnTo>
                        <a:pt x="379" y="5"/>
                      </a:lnTo>
                      <a:lnTo>
                        <a:pt x="384" y="9"/>
                      </a:lnTo>
                      <a:lnTo>
                        <a:pt x="384" y="14"/>
                      </a:lnTo>
                      <a:lnTo>
                        <a:pt x="384" y="55"/>
                      </a:lnTo>
                      <a:lnTo>
                        <a:pt x="384" y="60"/>
                      </a:lnTo>
                      <a:lnTo>
                        <a:pt x="384" y="64"/>
                      </a:lnTo>
                      <a:lnTo>
                        <a:pt x="379" y="69"/>
                      </a:lnTo>
                      <a:lnTo>
                        <a:pt x="379" y="73"/>
                      </a:lnTo>
                      <a:lnTo>
                        <a:pt x="379" y="78"/>
                      </a:lnTo>
                      <a:lnTo>
                        <a:pt x="375" y="78"/>
                      </a:lnTo>
                      <a:lnTo>
                        <a:pt x="375" y="82"/>
                      </a:lnTo>
                      <a:lnTo>
                        <a:pt x="370" y="82"/>
                      </a:lnTo>
                      <a:lnTo>
                        <a:pt x="370" y="87"/>
                      </a:lnTo>
                      <a:lnTo>
                        <a:pt x="126" y="335"/>
                      </a:lnTo>
                      <a:lnTo>
                        <a:pt x="113" y="344"/>
                      </a:lnTo>
                      <a:lnTo>
                        <a:pt x="104" y="353"/>
                      </a:lnTo>
                      <a:lnTo>
                        <a:pt x="95" y="357"/>
                      </a:lnTo>
                      <a:lnTo>
                        <a:pt x="86" y="357"/>
                      </a:lnTo>
                      <a:lnTo>
                        <a:pt x="72" y="362"/>
                      </a:lnTo>
                      <a:lnTo>
                        <a:pt x="63" y="357"/>
                      </a:lnTo>
                      <a:lnTo>
                        <a:pt x="59" y="357"/>
                      </a:lnTo>
                      <a:lnTo>
                        <a:pt x="50" y="353"/>
                      </a:lnTo>
                      <a:lnTo>
                        <a:pt x="41" y="348"/>
                      </a:lnTo>
                      <a:lnTo>
                        <a:pt x="32" y="344"/>
                      </a:lnTo>
                      <a:lnTo>
                        <a:pt x="27" y="335"/>
                      </a:lnTo>
                      <a:lnTo>
                        <a:pt x="23" y="330"/>
                      </a:lnTo>
                      <a:lnTo>
                        <a:pt x="14" y="321"/>
                      </a:lnTo>
                      <a:lnTo>
                        <a:pt x="14" y="316"/>
                      </a:lnTo>
                      <a:lnTo>
                        <a:pt x="9" y="302"/>
                      </a:lnTo>
                    </a:path>
                  </a:pathLst>
                </a:custGeom>
                <a:gradFill rotWithShape="0">
                  <a:gsLst>
                    <a:gs pos="0">
                      <a:srgbClr val="3333CC"/>
                    </a:gs>
                    <a:gs pos="100000">
                      <a:srgbClr val="9191E4"/>
                    </a:gs>
                  </a:gsLst>
                  <a:lin ang="18900000" scaled="1"/>
                </a:gradFill>
                <a:ln w="3175" cap="rnd" cmpd="sng">
                  <a:solidFill>
                    <a:srgbClr val="000000"/>
                  </a:solidFill>
                  <a:prstDash val="solid"/>
                  <a:round/>
                  <a:headEnd type="none" w="med" len="med"/>
                  <a:tailEnd type="none" w="med" len="med"/>
                </a:ln>
                <a:effectLst>
                  <a:prstShdw prst="shdw12">
                    <a:srgbClr val="C0C0C0"/>
                  </a:prstShdw>
                </a:effectLst>
              </p:spPr>
              <p:txBody>
                <a:bodyPr/>
                <a:lstStyle/>
                <a:p>
                  <a:endParaRPr lang="en-IE"/>
                </a:p>
              </p:txBody>
            </p:sp>
          </p:grpSp>
        </p:grpSp>
      </p:grpSp>
      <p:grpSp>
        <p:nvGrpSpPr>
          <p:cNvPr id="33146" name="Group 304"/>
          <p:cNvGrpSpPr>
            <a:grpSpLocks/>
          </p:cNvGrpSpPr>
          <p:nvPr/>
        </p:nvGrpSpPr>
        <p:grpSpPr bwMode="auto">
          <a:xfrm>
            <a:off x="3422650" y="2924175"/>
            <a:ext cx="1806575" cy="1833563"/>
            <a:chOff x="2234" y="1671"/>
            <a:chExt cx="1267" cy="1234"/>
          </a:xfrm>
        </p:grpSpPr>
        <p:grpSp>
          <p:nvGrpSpPr>
            <p:cNvPr id="33147" name="Group 305"/>
            <p:cNvGrpSpPr>
              <a:grpSpLocks/>
            </p:cNvGrpSpPr>
            <p:nvPr/>
          </p:nvGrpSpPr>
          <p:grpSpPr bwMode="auto">
            <a:xfrm>
              <a:off x="2234" y="1671"/>
              <a:ext cx="1267" cy="1234"/>
              <a:chOff x="2234" y="1671"/>
              <a:chExt cx="1267" cy="1234"/>
            </a:xfrm>
          </p:grpSpPr>
          <p:pic>
            <p:nvPicPr>
              <p:cNvPr id="32834" name="Picture 306" descr="Win2000ServerLogo"/>
              <p:cNvPicPr>
                <a:picLocks noChangeAspect="1" noChangeArrowheads="1"/>
              </p:cNvPicPr>
              <p:nvPr/>
            </p:nvPicPr>
            <p:blipFill>
              <a:blip r:embed="rId2" cstate="print"/>
              <a:srcRect/>
              <a:stretch>
                <a:fillRect/>
              </a:stretch>
            </p:blipFill>
            <p:spPr bwMode="auto">
              <a:xfrm>
                <a:off x="2259" y="1687"/>
                <a:ext cx="1242" cy="1218"/>
              </a:xfrm>
              <a:prstGeom prst="rect">
                <a:avLst/>
              </a:prstGeom>
              <a:noFill/>
              <a:ln w="9525">
                <a:noFill/>
                <a:miter lim="800000"/>
                <a:headEnd/>
                <a:tailEnd/>
              </a:ln>
            </p:spPr>
          </p:pic>
          <p:sp>
            <p:nvSpPr>
              <p:cNvPr id="32835" name="Text Box 307"/>
              <p:cNvSpPr txBox="1">
                <a:spLocks noChangeArrowheads="1"/>
              </p:cNvSpPr>
              <p:nvPr/>
            </p:nvSpPr>
            <p:spPr bwMode="auto">
              <a:xfrm>
                <a:off x="2280" y="1671"/>
                <a:ext cx="1128" cy="231"/>
              </a:xfrm>
              <a:prstGeom prst="rect">
                <a:avLst/>
              </a:prstGeom>
              <a:noFill/>
              <a:ln w="9525">
                <a:noFill/>
                <a:miter lim="800000"/>
                <a:headEnd/>
                <a:tailEnd/>
              </a:ln>
            </p:spPr>
            <p:txBody>
              <a:bodyPr/>
              <a:lstStyle/>
              <a:p>
                <a:pPr>
                  <a:spcAft>
                    <a:spcPts val="1000"/>
                  </a:spcAft>
                </a:pPr>
                <a:r>
                  <a:rPr lang="en-IE" b="1">
                    <a:solidFill>
                      <a:srgbClr val="FFFFFF"/>
                    </a:solidFill>
                    <a:latin typeface="Arial Narrow" pitchFamily="34" charset="0"/>
                  </a:rPr>
                  <a:t>Operating System</a:t>
                </a:r>
                <a:endParaRPr lang="en-US"/>
              </a:p>
            </p:txBody>
          </p:sp>
          <p:grpSp>
            <p:nvGrpSpPr>
              <p:cNvPr id="33148" name="Group 308"/>
              <p:cNvGrpSpPr>
                <a:grpSpLocks/>
              </p:cNvGrpSpPr>
              <p:nvPr/>
            </p:nvGrpSpPr>
            <p:grpSpPr bwMode="auto">
              <a:xfrm>
                <a:off x="2234" y="2548"/>
                <a:ext cx="786" cy="315"/>
                <a:chOff x="2234" y="2532"/>
                <a:chExt cx="786" cy="315"/>
              </a:xfrm>
            </p:grpSpPr>
            <p:sp>
              <p:nvSpPr>
                <p:cNvPr id="32837" name="Text Box 309"/>
                <p:cNvSpPr txBox="1">
                  <a:spLocks noChangeArrowheads="1"/>
                </p:cNvSpPr>
                <p:nvPr/>
              </p:nvSpPr>
              <p:spPr bwMode="auto">
                <a:xfrm>
                  <a:off x="2234" y="2532"/>
                  <a:ext cx="592" cy="183"/>
                </a:xfrm>
                <a:prstGeom prst="rect">
                  <a:avLst/>
                </a:prstGeom>
                <a:noFill/>
                <a:ln w="9525">
                  <a:noFill/>
                  <a:miter lim="800000"/>
                  <a:headEnd/>
                  <a:tailEnd/>
                </a:ln>
              </p:spPr>
              <p:txBody>
                <a:bodyPr/>
                <a:lstStyle/>
                <a:p>
                  <a:pPr>
                    <a:spcAft>
                      <a:spcPts val="1000"/>
                    </a:spcAft>
                  </a:pPr>
                  <a:r>
                    <a:rPr lang="en-IE" sz="1300">
                      <a:solidFill>
                        <a:srgbClr val="FFFFFF"/>
                      </a:solidFill>
                    </a:rPr>
                    <a:t>Microsoft</a:t>
                  </a:r>
                  <a:r>
                    <a:rPr lang="en-IE" sz="1300" baseline="30000">
                      <a:solidFill>
                        <a:srgbClr val="FFFFFF"/>
                      </a:solidFill>
                    </a:rPr>
                    <a:t>®</a:t>
                  </a:r>
                  <a:endParaRPr lang="en-US"/>
                </a:p>
              </p:txBody>
            </p:sp>
            <p:sp>
              <p:nvSpPr>
                <p:cNvPr id="32838" name="Text Box 310"/>
                <p:cNvSpPr txBox="1">
                  <a:spLocks noChangeArrowheads="1"/>
                </p:cNvSpPr>
                <p:nvPr/>
              </p:nvSpPr>
              <p:spPr bwMode="auto">
                <a:xfrm>
                  <a:off x="2272" y="2616"/>
                  <a:ext cx="748" cy="231"/>
                </a:xfrm>
                <a:prstGeom prst="rect">
                  <a:avLst/>
                </a:prstGeom>
                <a:noFill/>
                <a:ln w="9525">
                  <a:noFill/>
                  <a:miter lim="800000"/>
                  <a:headEnd/>
                  <a:tailEnd/>
                </a:ln>
              </p:spPr>
              <p:txBody>
                <a:bodyPr/>
                <a:lstStyle/>
                <a:p>
                  <a:pPr>
                    <a:spcAft>
                      <a:spcPts val="1000"/>
                    </a:spcAft>
                  </a:pPr>
                  <a:r>
                    <a:rPr lang="en-IE" sz="1400" b="1">
                      <a:solidFill>
                        <a:srgbClr val="FFFFFF"/>
                      </a:solidFill>
                    </a:rPr>
                    <a:t>Windows</a:t>
                  </a:r>
                  <a:endParaRPr lang="en-US"/>
                </a:p>
              </p:txBody>
            </p:sp>
          </p:grpSp>
        </p:grpSp>
        <p:sp>
          <p:nvSpPr>
            <p:cNvPr id="32833" name="Text Box 312"/>
            <p:cNvSpPr txBox="1">
              <a:spLocks noChangeArrowheads="1"/>
            </p:cNvSpPr>
            <p:nvPr/>
          </p:nvSpPr>
          <p:spPr bwMode="auto">
            <a:xfrm>
              <a:off x="3112" y="2508"/>
              <a:ext cx="126" cy="77"/>
            </a:xfrm>
            <a:prstGeom prst="rect">
              <a:avLst/>
            </a:prstGeom>
            <a:noFill/>
            <a:ln w="9525">
              <a:noFill/>
              <a:miter lim="800000"/>
              <a:headEnd/>
              <a:tailEnd/>
            </a:ln>
          </p:spPr>
          <p:txBody>
            <a:bodyPr/>
            <a:lstStyle/>
            <a:p>
              <a:pPr>
                <a:spcAft>
                  <a:spcPts val="1000"/>
                </a:spcAft>
              </a:pPr>
              <a:r>
                <a:rPr lang="en-IE" sz="200" b="1">
                  <a:solidFill>
                    <a:srgbClr val="000000"/>
                  </a:solidFill>
                  <a:latin typeface="Arial Narrow" pitchFamily="34" charset="0"/>
                </a:rPr>
                <a:t>®</a:t>
              </a:r>
              <a:endParaRPr lang="en-US"/>
            </a:p>
          </p:txBody>
        </p:sp>
      </p:grpSp>
      <p:grpSp>
        <p:nvGrpSpPr>
          <p:cNvPr id="33149" name="Group 313"/>
          <p:cNvGrpSpPr>
            <a:grpSpLocks/>
          </p:cNvGrpSpPr>
          <p:nvPr/>
        </p:nvGrpSpPr>
        <p:grpSpPr bwMode="auto">
          <a:xfrm>
            <a:off x="1543050" y="2928938"/>
            <a:ext cx="1485900" cy="1158875"/>
            <a:chOff x="385" y="1575"/>
            <a:chExt cx="1281" cy="808"/>
          </a:xfrm>
        </p:grpSpPr>
        <p:sp>
          <p:nvSpPr>
            <p:cNvPr id="3386" name="Rectangle 314"/>
            <p:cNvSpPr>
              <a:spLocks noChangeArrowheads="1"/>
            </p:cNvSpPr>
            <p:nvPr/>
          </p:nvSpPr>
          <p:spPr bwMode="auto">
            <a:xfrm>
              <a:off x="385" y="1575"/>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a:lstStyle/>
            <a:p>
              <a:pPr algn="ctr">
                <a:spcAft>
                  <a:spcPts val="1000"/>
                </a:spcAft>
                <a:defRPr/>
              </a:pPr>
              <a:r>
                <a:rPr lang="en-IE" sz="1100" b="1">
                  <a:solidFill>
                    <a:srgbClr val="FFFFFF"/>
                  </a:solidFill>
                  <a:effectLst>
                    <a:outerShdw blurRad="38100" dist="38100" dir="2700000" algn="tl">
                      <a:srgbClr val="000000"/>
                    </a:outerShdw>
                  </a:effectLst>
                  <a:latin typeface="Arial Narrow" pitchFamily="34" charset="0"/>
                </a:rPr>
                <a:t>Remote Installation Services</a:t>
              </a:r>
              <a:endParaRPr lang="en-US">
                <a:latin typeface="Arial" pitchFamily="34" charset="0"/>
              </a:endParaRPr>
            </a:p>
          </p:txBody>
        </p:sp>
        <p:grpSp>
          <p:nvGrpSpPr>
            <p:cNvPr id="33150" name="Group 315"/>
            <p:cNvGrpSpPr>
              <a:grpSpLocks/>
            </p:cNvGrpSpPr>
            <p:nvPr/>
          </p:nvGrpSpPr>
          <p:grpSpPr bwMode="auto">
            <a:xfrm>
              <a:off x="406" y="1769"/>
              <a:ext cx="1213" cy="583"/>
              <a:chOff x="406" y="1769"/>
              <a:chExt cx="1213" cy="583"/>
            </a:xfrm>
          </p:grpSpPr>
          <p:grpSp>
            <p:nvGrpSpPr>
              <p:cNvPr id="33151" name="Group 316"/>
              <p:cNvGrpSpPr>
                <a:grpSpLocks/>
              </p:cNvGrpSpPr>
              <p:nvPr/>
            </p:nvGrpSpPr>
            <p:grpSpPr bwMode="auto">
              <a:xfrm>
                <a:off x="1231" y="1923"/>
                <a:ext cx="388" cy="429"/>
                <a:chOff x="1114" y="2441"/>
                <a:chExt cx="1064" cy="1173"/>
              </a:xfrm>
            </p:grpSpPr>
            <p:sp>
              <p:nvSpPr>
                <p:cNvPr id="32819" name="Freeform 317"/>
                <p:cNvSpPr>
                  <a:spLocks noChangeAspect="1"/>
                </p:cNvSpPr>
                <p:nvPr/>
              </p:nvSpPr>
              <p:spPr bwMode="auto">
                <a:xfrm>
                  <a:off x="1784" y="3203"/>
                  <a:ext cx="357" cy="411"/>
                </a:xfrm>
                <a:custGeom>
                  <a:avLst/>
                  <a:gdLst>
                    <a:gd name="T0" fmla="*/ 0 w 265"/>
                    <a:gd name="T1" fmla="*/ 702 h 305"/>
                    <a:gd name="T2" fmla="*/ 1176 w 265"/>
                    <a:gd name="T3" fmla="*/ 0 h 305"/>
                    <a:gd name="T4" fmla="*/ 1176 w 265"/>
                    <a:gd name="T5" fmla="*/ 578 h 305"/>
                    <a:gd name="T6" fmla="*/ 9 w 265"/>
                    <a:gd name="T7" fmla="*/ 1357 h 305"/>
                    <a:gd name="T8" fmla="*/ 0 60000 65536"/>
                    <a:gd name="T9" fmla="*/ 0 60000 65536"/>
                    <a:gd name="T10" fmla="*/ 0 60000 65536"/>
                    <a:gd name="T11" fmla="*/ 0 60000 65536"/>
                    <a:gd name="T12" fmla="*/ 0 w 265"/>
                    <a:gd name="T13" fmla="*/ 0 h 305"/>
                    <a:gd name="T14" fmla="*/ 265 w 265"/>
                    <a:gd name="T15" fmla="*/ 305 h 305"/>
                  </a:gdLst>
                  <a:ahLst/>
                  <a:cxnLst>
                    <a:cxn ang="T8">
                      <a:pos x="T0" y="T1"/>
                    </a:cxn>
                    <a:cxn ang="T9">
                      <a:pos x="T2" y="T3"/>
                    </a:cxn>
                    <a:cxn ang="T10">
                      <a:pos x="T4" y="T5"/>
                    </a:cxn>
                    <a:cxn ang="T11">
                      <a:pos x="T6" y="T7"/>
                    </a:cxn>
                  </a:cxnLst>
                  <a:rect l="T12" t="T13" r="T14" b="T15"/>
                  <a:pathLst>
                    <a:path w="265" h="305">
                      <a:moveTo>
                        <a:pt x="0" y="158"/>
                      </a:moveTo>
                      <a:lnTo>
                        <a:pt x="265" y="0"/>
                      </a:lnTo>
                      <a:lnTo>
                        <a:pt x="265" y="130"/>
                      </a:lnTo>
                      <a:lnTo>
                        <a:pt x="2" y="305"/>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20" name="Freeform 318"/>
                <p:cNvSpPr>
                  <a:spLocks noChangeAspect="1"/>
                </p:cNvSpPr>
                <p:nvPr/>
              </p:nvSpPr>
              <p:spPr bwMode="auto">
                <a:xfrm>
                  <a:off x="1114" y="3058"/>
                  <a:ext cx="1027" cy="358"/>
                </a:xfrm>
                <a:custGeom>
                  <a:avLst/>
                  <a:gdLst>
                    <a:gd name="T0" fmla="*/ 2227 w 761"/>
                    <a:gd name="T1" fmla="*/ 1194 h 265"/>
                    <a:gd name="T2" fmla="*/ 0 w 761"/>
                    <a:gd name="T3" fmla="*/ 589 h 265"/>
                    <a:gd name="T4" fmla="*/ 1244 w 761"/>
                    <a:gd name="T5" fmla="*/ 0 h 265"/>
                    <a:gd name="T6" fmla="*/ 3406 w 761"/>
                    <a:gd name="T7" fmla="*/ 484 h 265"/>
                    <a:gd name="T8" fmla="*/ 2239 w 761"/>
                    <a:gd name="T9" fmla="*/ 1182 h 265"/>
                    <a:gd name="T10" fmla="*/ 0 60000 65536"/>
                    <a:gd name="T11" fmla="*/ 0 60000 65536"/>
                    <a:gd name="T12" fmla="*/ 0 60000 65536"/>
                    <a:gd name="T13" fmla="*/ 0 60000 65536"/>
                    <a:gd name="T14" fmla="*/ 0 60000 65536"/>
                    <a:gd name="T15" fmla="*/ 0 w 761"/>
                    <a:gd name="T16" fmla="*/ 0 h 265"/>
                    <a:gd name="T17" fmla="*/ 761 w 761"/>
                    <a:gd name="T18" fmla="*/ 265 h 265"/>
                  </a:gdLst>
                  <a:ahLst/>
                  <a:cxnLst>
                    <a:cxn ang="T10">
                      <a:pos x="T0" y="T1"/>
                    </a:cxn>
                    <a:cxn ang="T11">
                      <a:pos x="T2" y="T3"/>
                    </a:cxn>
                    <a:cxn ang="T12">
                      <a:pos x="T4" y="T5"/>
                    </a:cxn>
                    <a:cxn ang="T13">
                      <a:pos x="T6" y="T7"/>
                    </a:cxn>
                    <a:cxn ang="T14">
                      <a:pos x="T8" y="T9"/>
                    </a:cxn>
                  </a:cxnLst>
                  <a:rect l="T15" t="T16" r="T17" b="T18"/>
                  <a:pathLst>
                    <a:path w="761" h="265">
                      <a:moveTo>
                        <a:pt x="497" y="265"/>
                      </a:moveTo>
                      <a:lnTo>
                        <a:pt x="0" y="131"/>
                      </a:lnTo>
                      <a:lnTo>
                        <a:pt x="278" y="0"/>
                      </a:lnTo>
                      <a:lnTo>
                        <a:pt x="761" y="107"/>
                      </a:lnTo>
                      <a:lnTo>
                        <a:pt x="500" y="263"/>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21" name="Freeform 319"/>
                <p:cNvSpPr>
                  <a:spLocks noChangeAspect="1"/>
                </p:cNvSpPr>
                <p:nvPr/>
              </p:nvSpPr>
              <p:spPr bwMode="auto">
                <a:xfrm>
                  <a:off x="1114" y="3234"/>
                  <a:ext cx="673" cy="380"/>
                </a:xfrm>
                <a:custGeom>
                  <a:avLst/>
                  <a:gdLst>
                    <a:gd name="T0" fmla="*/ 0 w 690"/>
                    <a:gd name="T1" fmla="*/ 5 h 390"/>
                    <a:gd name="T2" fmla="*/ 0 w 690"/>
                    <a:gd name="T3" fmla="*/ 168 h 390"/>
                    <a:gd name="T4" fmla="*/ 609 w 690"/>
                    <a:gd name="T5" fmla="*/ 343 h 390"/>
                    <a:gd name="T6" fmla="*/ 609 w 690"/>
                    <a:gd name="T7" fmla="*/ 163 h 390"/>
                    <a:gd name="T8" fmla="*/ 4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22" name="Freeform 320"/>
                <p:cNvSpPr>
                  <a:spLocks/>
                </p:cNvSpPr>
                <p:nvPr/>
              </p:nvSpPr>
              <p:spPr bwMode="auto">
                <a:xfrm>
                  <a:off x="1288" y="3031"/>
                  <a:ext cx="750" cy="316"/>
                </a:xfrm>
                <a:custGeom>
                  <a:avLst/>
                  <a:gdLst>
                    <a:gd name="T0" fmla="*/ 0 w 556"/>
                    <a:gd name="T1" fmla="*/ 562 h 235"/>
                    <a:gd name="T2" fmla="*/ 1063 w 556"/>
                    <a:gd name="T3" fmla="*/ 0 h 235"/>
                    <a:gd name="T4" fmla="*/ 2483 w 556"/>
                    <a:gd name="T5" fmla="*/ 399 h 235"/>
                    <a:gd name="T6" fmla="*/ 2483 w 556"/>
                    <a:gd name="T7" fmla="*/ 473 h 235"/>
                    <a:gd name="T8" fmla="*/ 1492 w 556"/>
                    <a:gd name="T9" fmla="*/ 1033 h 235"/>
                    <a:gd name="T10" fmla="*/ 0 w 556"/>
                    <a:gd name="T11" fmla="*/ 651 h 235"/>
                    <a:gd name="T12" fmla="*/ 0 w 556"/>
                    <a:gd name="T13" fmla="*/ 562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3175" cap="rnd" cmpd="sng">
                  <a:solidFill>
                    <a:srgbClr val="5F5F5F"/>
                  </a:solidFill>
                  <a:prstDash val="solid"/>
                  <a:round/>
                  <a:headEnd type="none" w="med" len="med"/>
                  <a:tailEnd type="none" w="med" len="med"/>
                </a:ln>
              </p:spPr>
              <p:txBody>
                <a:bodyPr/>
                <a:lstStyle/>
                <a:p>
                  <a:endParaRPr lang="en-IE"/>
                </a:p>
              </p:txBody>
            </p:sp>
            <p:sp>
              <p:nvSpPr>
                <p:cNvPr id="32823" name="Freeform 321"/>
                <p:cNvSpPr>
                  <a:spLocks/>
                </p:cNvSpPr>
                <p:nvPr/>
              </p:nvSpPr>
              <p:spPr bwMode="auto">
                <a:xfrm>
                  <a:off x="1297" y="3038"/>
                  <a:ext cx="725" cy="280"/>
                </a:xfrm>
                <a:custGeom>
                  <a:avLst/>
                  <a:gdLst>
                    <a:gd name="T0" fmla="*/ 0 w 538"/>
                    <a:gd name="T1" fmla="*/ 549 h 208"/>
                    <a:gd name="T2" fmla="*/ 1453 w 538"/>
                    <a:gd name="T3" fmla="*/ 921 h 208"/>
                    <a:gd name="T4" fmla="*/ 2392 w 538"/>
                    <a:gd name="T5" fmla="*/ 381 h 208"/>
                    <a:gd name="T6" fmla="*/ 1035 w 538"/>
                    <a:gd name="T7" fmla="*/ 0 h 208"/>
                    <a:gd name="T8" fmla="*/ 0 w 538"/>
                    <a:gd name="T9" fmla="*/ 549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w="6350" cap="rnd" cmpd="sng">
                  <a:noFill/>
                  <a:prstDash val="solid"/>
                  <a:round/>
                  <a:headEnd type="none" w="med" len="med"/>
                  <a:tailEnd type="none" w="med" len="med"/>
                </a:ln>
              </p:spPr>
              <p:txBody>
                <a:bodyPr/>
                <a:lstStyle/>
                <a:p>
                  <a:endParaRPr lang="en-IE"/>
                </a:p>
              </p:txBody>
            </p:sp>
            <p:sp>
              <p:nvSpPr>
                <p:cNvPr id="32824" name="Oval 322"/>
                <p:cNvSpPr>
                  <a:spLocks noChangeArrowheads="1"/>
                </p:cNvSpPr>
                <p:nvPr/>
              </p:nvSpPr>
              <p:spPr bwMode="auto">
                <a:xfrm>
                  <a:off x="1478" y="3105"/>
                  <a:ext cx="377" cy="152"/>
                </a:xfrm>
                <a:prstGeom prst="ellipse">
                  <a:avLst/>
                </a:prstGeom>
                <a:solidFill>
                  <a:srgbClr val="B2B2B2"/>
                </a:solidFill>
                <a:ln w="3175" cap="rnd">
                  <a:solidFill>
                    <a:srgbClr val="808080"/>
                  </a:solidFill>
                  <a:round/>
                  <a:headEnd/>
                  <a:tailEnd/>
                </a:ln>
              </p:spPr>
              <p:txBody>
                <a:bodyPr/>
                <a:lstStyle/>
                <a:p>
                  <a:endParaRPr lang="en-IE">
                    <a:latin typeface="Calibri" pitchFamily="34" charset="0"/>
                  </a:endParaRPr>
                </a:p>
              </p:txBody>
            </p:sp>
            <p:sp>
              <p:nvSpPr>
                <p:cNvPr id="32825" name="Freeform 323"/>
                <p:cNvSpPr>
                  <a:spLocks/>
                </p:cNvSpPr>
                <p:nvPr/>
              </p:nvSpPr>
              <p:spPr bwMode="auto">
                <a:xfrm>
                  <a:off x="1271" y="3110"/>
                  <a:ext cx="611" cy="171"/>
                </a:xfrm>
                <a:custGeom>
                  <a:avLst/>
                  <a:gdLst>
                    <a:gd name="T0" fmla="*/ 0 w 646"/>
                    <a:gd name="T1" fmla="*/ 0 h 180"/>
                    <a:gd name="T2" fmla="*/ 15 w 646"/>
                    <a:gd name="T3" fmla="*/ 27 h 180"/>
                    <a:gd name="T4" fmla="*/ 435 w 646"/>
                    <a:gd name="T5" fmla="*/ 139 h 180"/>
                    <a:gd name="T6" fmla="*/ 489 w 646"/>
                    <a:gd name="T7" fmla="*/ 123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w="3175" cap="rnd" cmpd="sng">
                  <a:solidFill>
                    <a:srgbClr val="808080"/>
                  </a:solidFill>
                  <a:prstDash val="solid"/>
                  <a:round/>
                  <a:headEnd type="none" w="med" len="med"/>
                  <a:tailEnd type="none" w="med" len="med"/>
                </a:ln>
              </p:spPr>
              <p:txBody>
                <a:bodyPr/>
                <a:lstStyle/>
                <a:p>
                  <a:endParaRPr lang="en-IE"/>
                </a:p>
              </p:txBody>
            </p:sp>
            <p:sp>
              <p:nvSpPr>
                <p:cNvPr id="32826" name="Freeform 324"/>
                <p:cNvSpPr>
                  <a:spLocks noChangeAspect="1"/>
                </p:cNvSpPr>
                <p:nvPr/>
              </p:nvSpPr>
              <p:spPr bwMode="auto">
                <a:xfrm>
                  <a:off x="1417" y="2441"/>
                  <a:ext cx="761" cy="701"/>
                </a:xfrm>
                <a:custGeom>
                  <a:avLst/>
                  <a:gdLst>
                    <a:gd name="T0" fmla="*/ 460 w 808"/>
                    <a:gd name="T1" fmla="*/ 547 h 746"/>
                    <a:gd name="T2" fmla="*/ 599 w 808"/>
                    <a:gd name="T3" fmla="*/ 384 h 746"/>
                    <a:gd name="T4" fmla="*/ 599 w 808"/>
                    <a:gd name="T5" fmla="*/ 78 h 746"/>
                    <a:gd name="T6" fmla="*/ 250 w 808"/>
                    <a:gd name="T7" fmla="*/ 0 h 746"/>
                    <a:gd name="T8" fmla="*/ 0 w 808"/>
                    <a:gd name="T9" fmla="*/ 35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27" name="Freeform 325"/>
                <p:cNvSpPr>
                  <a:spLocks noChangeAspect="1"/>
                </p:cNvSpPr>
                <p:nvPr/>
              </p:nvSpPr>
              <p:spPr bwMode="auto">
                <a:xfrm>
                  <a:off x="1892" y="2596"/>
                  <a:ext cx="152" cy="682"/>
                </a:xfrm>
                <a:custGeom>
                  <a:avLst/>
                  <a:gdLst>
                    <a:gd name="T0" fmla="*/ 0 w 144"/>
                    <a:gd name="T1" fmla="*/ 858 h 644"/>
                    <a:gd name="T2" fmla="*/ 0 w 144"/>
                    <a:gd name="T3" fmla="*/ 106 h 644"/>
                    <a:gd name="T4" fmla="*/ 188 w 144"/>
                    <a:gd name="T5" fmla="*/ 0 h 644"/>
                    <a:gd name="T6" fmla="*/ 188 w 144"/>
                    <a:gd name="T7" fmla="*/ 739 h 644"/>
                    <a:gd name="T8" fmla="*/ 0 w 144"/>
                    <a:gd name="T9" fmla="*/ 858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28" name="Freeform 326"/>
                <p:cNvSpPr>
                  <a:spLocks noChangeAspect="1"/>
                </p:cNvSpPr>
                <p:nvPr/>
              </p:nvSpPr>
              <p:spPr bwMode="auto">
                <a:xfrm>
                  <a:off x="1215" y="2449"/>
                  <a:ext cx="829" cy="232"/>
                </a:xfrm>
                <a:custGeom>
                  <a:avLst/>
                  <a:gdLst>
                    <a:gd name="T0" fmla="*/ 854 w 782"/>
                    <a:gd name="T1" fmla="*/ 292 h 219"/>
                    <a:gd name="T2" fmla="*/ 0 w 782"/>
                    <a:gd name="T3" fmla="*/ 89 h 219"/>
                    <a:gd name="T4" fmla="*/ 214 w 782"/>
                    <a:gd name="T5" fmla="*/ 0 h 219"/>
                    <a:gd name="T6" fmla="*/ 1047 w 782"/>
                    <a:gd name="T7" fmla="*/ 185 h 219"/>
                    <a:gd name="T8" fmla="*/ 854 w 782"/>
                    <a:gd name="T9" fmla="*/ 292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FFFFFF"/>
                </a:solidFill>
                <a:ln w="3175" cap="rnd" cmpd="sng">
                  <a:solidFill>
                    <a:srgbClr val="5F5F5F"/>
                  </a:solidFill>
                  <a:prstDash val="solid"/>
                  <a:round/>
                  <a:headEnd type="none" w="med" len="med"/>
                  <a:tailEnd type="none" w="med" len="med"/>
                </a:ln>
              </p:spPr>
              <p:txBody>
                <a:bodyPr/>
                <a:lstStyle/>
                <a:p>
                  <a:endParaRPr lang="en-IE"/>
                </a:p>
              </p:txBody>
            </p:sp>
            <p:sp>
              <p:nvSpPr>
                <p:cNvPr id="32829" name="Freeform 327"/>
                <p:cNvSpPr>
                  <a:spLocks noChangeAspect="1"/>
                </p:cNvSpPr>
                <p:nvPr/>
              </p:nvSpPr>
              <p:spPr bwMode="auto">
                <a:xfrm>
                  <a:off x="1215" y="2517"/>
                  <a:ext cx="677" cy="764"/>
                </a:xfrm>
                <a:custGeom>
                  <a:avLst/>
                  <a:gdLst>
                    <a:gd name="T0" fmla="*/ 696 w 672"/>
                    <a:gd name="T1" fmla="*/ 804 h 754"/>
                    <a:gd name="T2" fmla="*/ 696 w 672"/>
                    <a:gd name="T3" fmla="*/ 170 h 754"/>
                    <a:gd name="T4" fmla="*/ 0 w 672"/>
                    <a:gd name="T5" fmla="*/ 0 h 754"/>
                    <a:gd name="T6" fmla="*/ 0 w 672"/>
                    <a:gd name="T7" fmla="*/ 618 h 754"/>
                    <a:gd name="T8" fmla="*/ 696 w 672"/>
                    <a:gd name="T9" fmla="*/ 804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w="3175" cap="rnd" cmpd="sng">
                  <a:solidFill>
                    <a:srgbClr val="5F5F5F"/>
                  </a:solidFill>
                  <a:prstDash val="solid"/>
                  <a:round/>
                  <a:headEnd type="none" w="med" len="med"/>
                  <a:tailEnd type="none" w="med" len="med"/>
                </a:ln>
              </p:spPr>
              <p:txBody>
                <a:bodyPr/>
                <a:lstStyle/>
                <a:p>
                  <a:endParaRPr lang="en-IE"/>
                </a:p>
              </p:txBody>
            </p:sp>
            <p:sp>
              <p:nvSpPr>
                <p:cNvPr id="32830" name="Freeform 328"/>
                <p:cNvSpPr>
                  <a:spLocks noChangeAspect="1"/>
                </p:cNvSpPr>
                <p:nvPr/>
              </p:nvSpPr>
              <p:spPr bwMode="auto">
                <a:xfrm>
                  <a:off x="1268" y="2585"/>
                  <a:ext cx="573" cy="625"/>
                </a:xfrm>
                <a:custGeom>
                  <a:avLst/>
                  <a:gdLst>
                    <a:gd name="T0" fmla="*/ 1062 w 491"/>
                    <a:gd name="T1" fmla="*/ 1047 h 549"/>
                    <a:gd name="T2" fmla="*/ 1062 w 491"/>
                    <a:gd name="T3" fmla="*/ 223 h 549"/>
                    <a:gd name="T4" fmla="*/ 0 w 491"/>
                    <a:gd name="T5" fmla="*/ 0 h 549"/>
                    <a:gd name="T6" fmla="*/ 0 w 491"/>
                    <a:gd name="T7" fmla="*/ 812 h 549"/>
                    <a:gd name="T8" fmla="*/ 1062 w 491"/>
                    <a:gd name="T9" fmla="*/ 1047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w="3175" cap="rnd" cmpd="sng">
                  <a:solidFill>
                    <a:srgbClr val="5F5F5F"/>
                  </a:solidFill>
                  <a:prstDash val="solid"/>
                  <a:round/>
                  <a:headEnd type="none" w="med" len="med"/>
                  <a:tailEnd type="none" w="med" len="med"/>
                </a:ln>
              </p:spPr>
              <p:txBody>
                <a:bodyPr/>
                <a:lstStyle/>
                <a:p>
                  <a:endParaRPr lang="en-IE"/>
                </a:p>
              </p:txBody>
            </p:sp>
            <p:sp>
              <p:nvSpPr>
                <p:cNvPr id="3401" name="Freeform 329"/>
                <p:cNvSpPr>
                  <a:spLocks/>
                </p:cNvSpPr>
                <p:nvPr/>
              </p:nvSpPr>
              <p:spPr bwMode="auto">
                <a:xfrm>
                  <a:off x="1301" y="2627"/>
                  <a:ext cx="503" cy="539"/>
                </a:xfrm>
                <a:custGeom>
                  <a:avLst/>
                  <a:gdLst/>
                  <a:ahLst/>
                  <a:cxnLst>
                    <a:cxn ang="0">
                      <a:pos x="0" y="0"/>
                    </a:cxn>
                    <a:cxn ang="0">
                      <a:pos x="0" y="454"/>
                    </a:cxn>
                    <a:cxn ang="0">
                      <a:pos x="542" y="592"/>
                    </a:cxn>
                    <a:cxn ang="0">
                      <a:pos x="542" y="130"/>
                    </a:cxn>
                    <a:cxn ang="0">
                      <a:pos x="0" y="0"/>
                    </a:cxn>
                  </a:cxnLst>
                  <a:rect l="0" t="0" r="r" b="b"/>
                  <a:pathLst>
                    <a:path w="542" h="592">
                      <a:moveTo>
                        <a:pt x="0" y="0"/>
                      </a:moveTo>
                      <a:lnTo>
                        <a:pt x="0" y="454"/>
                      </a:lnTo>
                      <a:lnTo>
                        <a:pt x="542" y="592"/>
                      </a:lnTo>
                      <a:lnTo>
                        <a:pt x="542" y="130"/>
                      </a:lnTo>
                      <a:lnTo>
                        <a:pt x="0" y="0"/>
                      </a:lnTo>
                      <a:close/>
                    </a:path>
                  </a:pathLst>
                </a:custGeom>
                <a:gradFill rotWithShape="0">
                  <a:gsLst>
                    <a:gs pos="0">
                      <a:srgbClr val="618FFD"/>
                    </a:gs>
                    <a:gs pos="100000">
                      <a:srgbClr val="618FFD">
                        <a:gamma/>
                        <a:shade val="75294"/>
                        <a:invGamma/>
                      </a:srgbClr>
                    </a:gs>
                  </a:gsLst>
                  <a:path path="rect">
                    <a:fillToRect r="100000" b="100000"/>
                  </a:path>
                </a:gradFill>
                <a:ln w="3175" cap="flat" cmpd="sng">
                  <a:solidFill>
                    <a:srgbClr val="777777"/>
                  </a:solidFill>
                  <a:prstDash val="solid"/>
                  <a:round/>
                  <a:headEnd type="none" w="med" len="med"/>
                  <a:tailEnd type="none" w="med" len="med"/>
                </a:ln>
                <a:effectLst>
                  <a:outerShdw dist="17961" dir="2700000" algn="ctr" rotWithShape="0">
                    <a:srgbClr val="FFFFFF"/>
                  </a:outerShdw>
                </a:effectLst>
              </p:spPr>
              <p:txBody>
                <a:bodyPr anchor="ctr"/>
                <a:lstStyle/>
                <a:p>
                  <a:pPr fontAlgn="auto">
                    <a:spcBef>
                      <a:spcPts val="0"/>
                    </a:spcBef>
                    <a:spcAft>
                      <a:spcPts val="0"/>
                    </a:spcAft>
                    <a:defRPr/>
                  </a:pPr>
                  <a:endParaRPr lang="en-IE">
                    <a:latin typeface="+mn-lt"/>
                  </a:endParaRPr>
                </a:p>
              </p:txBody>
            </p:sp>
          </p:grpSp>
          <p:grpSp>
            <p:nvGrpSpPr>
              <p:cNvPr id="3072" name="Group 330"/>
              <p:cNvGrpSpPr>
                <a:grpSpLocks/>
              </p:cNvGrpSpPr>
              <p:nvPr/>
            </p:nvGrpSpPr>
            <p:grpSpPr bwMode="auto">
              <a:xfrm>
                <a:off x="406" y="1769"/>
                <a:ext cx="352" cy="570"/>
                <a:chOff x="3582" y="3199"/>
                <a:chExt cx="352" cy="570"/>
              </a:xfrm>
            </p:grpSpPr>
            <p:sp>
              <p:nvSpPr>
                <p:cNvPr id="32806" name="Freeform 331"/>
                <p:cNvSpPr>
                  <a:spLocks/>
                </p:cNvSpPr>
                <p:nvPr/>
              </p:nvSpPr>
              <p:spPr bwMode="auto">
                <a:xfrm>
                  <a:off x="3583" y="3199"/>
                  <a:ext cx="350" cy="122"/>
                </a:xfrm>
                <a:custGeom>
                  <a:avLst/>
                  <a:gdLst>
                    <a:gd name="T0" fmla="*/ 0 w 1291"/>
                    <a:gd name="T1" fmla="*/ 1 h 449"/>
                    <a:gd name="T2" fmla="*/ 1 w 1291"/>
                    <a:gd name="T3" fmla="*/ 1 h 449"/>
                    <a:gd name="T4" fmla="*/ 2 w 1291"/>
                    <a:gd name="T5" fmla="*/ 0 h 449"/>
                    <a:gd name="T6" fmla="*/ 1 w 1291"/>
                    <a:gd name="T7" fmla="*/ 0 h 449"/>
                    <a:gd name="T8" fmla="*/ 0 w 1291"/>
                    <a:gd name="T9" fmla="*/ 1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rgbClr val="FFFFFF"/>
                </a:solidFill>
                <a:ln w="3175" cap="rnd" cmpd="sng">
                  <a:solidFill>
                    <a:srgbClr val="333333"/>
                  </a:solidFill>
                  <a:prstDash val="solid"/>
                  <a:round/>
                  <a:headEnd type="none" w="med" len="med"/>
                  <a:tailEnd type="none" w="med" len="med"/>
                </a:ln>
              </p:spPr>
              <p:txBody>
                <a:bodyPr/>
                <a:lstStyle/>
                <a:p>
                  <a:endParaRPr lang="en-IE"/>
                </a:p>
              </p:txBody>
            </p:sp>
            <p:sp>
              <p:nvSpPr>
                <p:cNvPr id="32807" name="Freeform 332"/>
                <p:cNvSpPr>
                  <a:spLocks/>
                </p:cNvSpPr>
                <p:nvPr/>
              </p:nvSpPr>
              <p:spPr bwMode="auto">
                <a:xfrm>
                  <a:off x="3589" y="3623"/>
                  <a:ext cx="339" cy="146"/>
                </a:xfrm>
                <a:custGeom>
                  <a:avLst/>
                  <a:gdLst>
                    <a:gd name="T0" fmla="*/ 0 w 1252"/>
                    <a:gd name="T1" fmla="*/ 1 h 536"/>
                    <a:gd name="T2" fmla="*/ 0 w 1252"/>
                    <a:gd name="T3" fmla="*/ 1 h 536"/>
                    <a:gd name="T4" fmla="*/ 1 w 1252"/>
                    <a:gd name="T5" fmla="*/ 1 h 536"/>
                    <a:gd name="T6" fmla="*/ 2 w 1252"/>
                    <a:gd name="T7" fmla="*/ 0 h 536"/>
                    <a:gd name="T8" fmla="*/ 2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808080"/>
                </a:solidFill>
                <a:ln w="3175" cap="rnd" cmpd="sng">
                  <a:solidFill>
                    <a:srgbClr val="808080"/>
                  </a:solidFill>
                  <a:prstDash val="solid"/>
                  <a:round/>
                  <a:headEnd type="none" w="med" len="med"/>
                  <a:tailEnd type="none" w="med" len="med"/>
                </a:ln>
              </p:spPr>
              <p:txBody>
                <a:bodyPr/>
                <a:lstStyle/>
                <a:p>
                  <a:endParaRPr lang="en-IE"/>
                </a:p>
              </p:txBody>
            </p:sp>
            <p:sp>
              <p:nvSpPr>
                <p:cNvPr id="32808" name="Freeform 333"/>
                <p:cNvSpPr>
                  <a:spLocks/>
                </p:cNvSpPr>
                <p:nvPr/>
              </p:nvSpPr>
              <p:spPr bwMode="auto">
                <a:xfrm>
                  <a:off x="3736" y="3233"/>
                  <a:ext cx="198" cy="522"/>
                </a:xfrm>
                <a:custGeom>
                  <a:avLst/>
                  <a:gdLst>
                    <a:gd name="T0" fmla="*/ 0 w 729"/>
                    <a:gd name="T1" fmla="*/ 1 h 1916"/>
                    <a:gd name="T2" fmla="*/ 0 w 729"/>
                    <a:gd name="T3" fmla="*/ 3 h 1916"/>
                    <a:gd name="T4" fmla="*/ 1 w 729"/>
                    <a:gd name="T5" fmla="*/ 2 h 1916"/>
                    <a:gd name="T6" fmla="*/ 1 w 729"/>
                    <a:gd name="T7" fmla="*/ 0 h 1916"/>
                    <a:gd name="T8" fmla="*/ 0 w 729"/>
                    <a:gd name="T9" fmla="*/ 1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rgbClr val="333333"/>
                  </a:solidFill>
                  <a:prstDash val="solid"/>
                  <a:round/>
                  <a:headEnd type="none" w="med" len="med"/>
                  <a:tailEnd type="none" w="med" len="med"/>
                </a:ln>
              </p:spPr>
              <p:txBody>
                <a:bodyPr/>
                <a:lstStyle/>
                <a:p>
                  <a:endParaRPr lang="en-IE"/>
                </a:p>
              </p:txBody>
            </p:sp>
            <p:sp>
              <p:nvSpPr>
                <p:cNvPr id="32809" name="Freeform 334"/>
                <p:cNvSpPr>
                  <a:spLocks/>
                </p:cNvSpPr>
                <p:nvPr/>
              </p:nvSpPr>
              <p:spPr bwMode="auto">
                <a:xfrm>
                  <a:off x="3582" y="3282"/>
                  <a:ext cx="156" cy="470"/>
                </a:xfrm>
                <a:custGeom>
                  <a:avLst/>
                  <a:gdLst>
                    <a:gd name="T0" fmla="*/ 156 w 156"/>
                    <a:gd name="T1" fmla="*/ 39 h 470"/>
                    <a:gd name="T2" fmla="*/ 156 w 156"/>
                    <a:gd name="T3" fmla="*/ 470 h 470"/>
                    <a:gd name="T4" fmla="*/ 0 w 156"/>
                    <a:gd name="T5" fmla="*/ 427 h 470"/>
                    <a:gd name="T6" fmla="*/ 0 w 156"/>
                    <a:gd name="T7" fmla="*/ 0 h 470"/>
                    <a:gd name="T8" fmla="*/ 156 w 156"/>
                    <a:gd name="T9" fmla="*/ 39 h 470"/>
                    <a:gd name="T10" fmla="*/ 0 60000 65536"/>
                    <a:gd name="T11" fmla="*/ 0 60000 65536"/>
                    <a:gd name="T12" fmla="*/ 0 60000 65536"/>
                    <a:gd name="T13" fmla="*/ 0 60000 65536"/>
                    <a:gd name="T14" fmla="*/ 0 60000 65536"/>
                    <a:gd name="T15" fmla="*/ 0 w 156"/>
                    <a:gd name="T16" fmla="*/ 0 h 470"/>
                    <a:gd name="T17" fmla="*/ 156 w 156"/>
                    <a:gd name="T18" fmla="*/ 470 h 470"/>
                  </a:gdLst>
                  <a:ahLst/>
                  <a:cxnLst>
                    <a:cxn ang="T10">
                      <a:pos x="T0" y="T1"/>
                    </a:cxn>
                    <a:cxn ang="T11">
                      <a:pos x="T2" y="T3"/>
                    </a:cxn>
                    <a:cxn ang="T12">
                      <a:pos x="T4" y="T5"/>
                    </a:cxn>
                    <a:cxn ang="T13">
                      <a:pos x="T6" y="T7"/>
                    </a:cxn>
                    <a:cxn ang="T14">
                      <a:pos x="T8" y="T9"/>
                    </a:cxn>
                  </a:cxnLst>
                  <a:rect l="T15" t="T16" r="T17" b="T18"/>
                  <a:pathLst>
                    <a:path w="156" h="470">
                      <a:moveTo>
                        <a:pt x="156" y="39"/>
                      </a:moveTo>
                      <a:lnTo>
                        <a:pt x="156" y="470"/>
                      </a:lnTo>
                      <a:lnTo>
                        <a:pt x="0" y="427"/>
                      </a:lnTo>
                      <a:lnTo>
                        <a:pt x="0" y="0"/>
                      </a:lnTo>
                      <a:lnTo>
                        <a:pt x="156" y="39"/>
                      </a:lnTo>
                    </a:path>
                  </a:pathLst>
                </a:custGeom>
                <a:gradFill rotWithShape="0">
                  <a:gsLst>
                    <a:gs pos="0">
                      <a:srgbClr val="EDEDED"/>
                    </a:gs>
                    <a:gs pos="100000">
                      <a:srgbClr val="B2B2B2"/>
                    </a:gs>
                  </a:gsLst>
                  <a:lin ang="5400000" scaled="1"/>
                </a:gradFill>
                <a:ln w="3175" cap="rnd" cmpd="sng">
                  <a:solidFill>
                    <a:srgbClr val="333333"/>
                  </a:solidFill>
                  <a:prstDash val="solid"/>
                  <a:round/>
                  <a:headEnd type="none" w="med" len="med"/>
                  <a:tailEnd type="none" w="med" len="med"/>
                </a:ln>
              </p:spPr>
              <p:txBody>
                <a:bodyPr/>
                <a:lstStyle/>
                <a:p>
                  <a:endParaRPr lang="en-IE"/>
                </a:p>
              </p:txBody>
            </p:sp>
            <p:sp>
              <p:nvSpPr>
                <p:cNvPr id="32810" name="Line 335"/>
                <p:cNvSpPr>
                  <a:spLocks noChangeShapeType="1"/>
                </p:cNvSpPr>
                <p:nvPr/>
              </p:nvSpPr>
              <p:spPr bwMode="auto">
                <a:xfrm>
                  <a:off x="3604" y="3678"/>
                  <a:ext cx="108" cy="28"/>
                </a:xfrm>
                <a:prstGeom prst="line">
                  <a:avLst/>
                </a:prstGeom>
                <a:noFill/>
                <a:ln w="6350">
                  <a:solidFill>
                    <a:srgbClr val="676767"/>
                  </a:solidFill>
                  <a:round/>
                  <a:headEnd/>
                  <a:tailEnd/>
                </a:ln>
              </p:spPr>
              <p:txBody>
                <a:bodyPr anchor="ctr"/>
                <a:lstStyle/>
                <a:p>
                  <a:endParaRPr lang="en-IE"/>
                </a:p>
              </p:txBody>
            </p:sp>
            <p:sp>
              <p:nvSpPr>
                <p:cNvPr id="32811" name="Line 336"/>
                <p:cNvSpPr>
                  <a:spLocks noChangeShapeType="1"/>
                </p:cNvSpPr>
                <p:nvPr/>
              </p:nvSpPr>
              <p:spPr bwMode="auto">
                <a:xfrm>
                  <a:off x="3604" y="3656"/>
                  <a:ext cx="108" cy="29"/>
                </a:xfrm>
                <a:prstGeom prst="line">
                  <a:avLst/>
                </a:prstGeom>
                <a:noFill/>
                <a:ln w="6350">
                  <a:solidFill>
                    <a:srgbClr val="676767"/>
                  </a:solidFill>
                  <a:round/>
                  <a:headEnd/>
                  <a:tailEnd/>
                </a:ln>
              </p:spPr>
              <p:txBody>
                <a:bodyPr anchor="ctr"/>
                <a:lstStyle/>
                <a:p>
                  <a:endParaRPr lang="en-IE"/>
                </a:p>
              </p:txBody>
            </p:sp>
            <p:sp>
              <p:nvSpPr>
                <p:cNvPr id="32812" name="Line 337"/>
                <p:cNvSpPr>
                  <a:spLocks noChangeShapeType="1"/>
                </p:cNvSpPr>
                <p:nvPr/>
              </p:nvSpPr>
              <p:spPr bwMode="auto">
                <a:xfrm>
                  <a:off x="3604" y="3635"/>
                  <a:ext cx="108" cy="30"/>
                </a:xfrm>
                <a:prstGeom prst="line">
                  <a:avLst/>
                </a:prstGeom>
                <a:noFill/>
                <a:ln w="6350">
                  <a:solidFill>
                    <a:srgbClr val="676767"/>
                  </a:solidFill>
                  <a:round/>
                  <a:headEnd/>
                  <a:tailEnd/>
                </a:ln>
              </p:spPr>
              <p:txBody>
                <a:bodyPr anchor="ctr"/>
                <a:lstStyle/>
                <a:p>
                  <a:endParaRPr lang="en-IE"/>
                </a:p>
              </p:txBody>
            </p:sp>
            <p:sp>
              <p:nvSpPr>
                <p:cNvPr id="32813" name="Line 338"/>
                <p:cNvSpPr>
                  <a:spLocks noChangeShapeType="1"/>
                </p:cNvSpPr>
                <p:nvPr/>
              </p:nvSpPr>
              <p:spPr bwMode="auto">
                <a:xfrm>
                  <a:off x="3604" y="3614"/>
                  <a:ext cx="108" cy="29"/>
                </a:xfrm>
                <a:prstGeom prst="line">
                  <a:avLst/>
                </a:prstGeom>
                <a:noFill/>
                <a:ln w="6350">
                  <a:solidFill>
                    <a:srgbClr val="676767"/>
                  </a:solidFill>
                  <a:round/>
                  <a:headEnd/>
                  <a:tailEnd/>
                </a:ln>
              </p:spPr>
              <p:txBody>
                <a:bodyPr anchor="ctr"/>
                <a:lstStyle/>
                <a:p>
                  <a:endParaRPr lang="en-IE"/>
                </a:p>
              </p:txBody>
            </p:sp>
            <p:sp>
              <p:nvSpPr>
                <p:cNvPr id="32814" name="Line 339"/>
                <p:cNvSpPr>
                  <a:spLocks noChangeShapeType="1"/>
                </p:cNvSpPr>
                <p:nvPr/>
              </p:nvSpPr>
              <p:spPr bwMode="auto">
                <a:xfrm>
                  <a:off x="3604" y="3592"/>
                  <a:ext cx="108" cy="29"/>
                </a:xfrm>
                <a:prstGeom prst="line">
                  <a:avLst/>
                </a:prstGeom>
                <a:noFill/>
                <a:ln w="6350">
                  <a:solidFill>
                    <a:srgbClr val="676767"/>
                  </a:solidFill>
                  <a:round/>
                  <a:headEnd/>
                  <a:tailEnd/>
                </a:ln>
              </p:spPr>
              <p:txBody>
                <a:bodyPr anchor="ctr"/>
                <a:lstStyle/>
                <a:p>
                  <a:endParaRPr lang="en-IE"/>
                </a:p>
              </p:txBody>
            </p:sp>
            <p:sp>
              <p:nvSpPr>
                <p:cNvPr id="32815" name="Freeform 340"/>
                <p:cNvSpPr>
                  <a:spLocks/>
                </p:cNvSpPr>
                <p:nvPr/>
              </p:nvSpPr>
              <p:spPr bwMode="auto">
                <a:xfrm>
                  <a:off x="3593" y="3344"/>
                  <a:ext cx="123" cy="348"/>
                </a:xfrm>
                <a:custGeom>
                  <a:avLst/>
                  <a:gdLst>
                    <a:gd name="T0" fmla="*/ 1 w 453"/>
                    <a:gd name="T1" fmla="*/ 0 h 1278"/>
                    <a:gd name="T2" fmla="*/ 0 w 453"/>
                    <a:gd name="T3" fmla="*/ 0 h 1278"/>
                    <a:gd name="T4" fmla="*/ 0 w 453"/>
                    <a:gd name="T5" fmla="*/ 2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cmpd="sng">
                  <a:solidFill>
                    <a:srgbClr val="808080"/>
                  </a:solidFill>
                  <a:prstDash val="solid"/>
                  <a:round/>
                  <a:headEnd type="none" w="med" len="med"/>
                  <a:tailEnd type="none" w="med" len="med"/>
                </a:ln>
              </p:spPr>
              <p:txBody>
                <a:bodyPr/>
                <a:lstStyle/>
                <a:p>
                  <a:endParaRPr lang="en-IE"/>
                </a:p>
              </p:txBody>
            </p:sp>
            <p:sp>
              <p:nvSpPr>
                <p:cNvPr id="32816" name="Freeform 341"/>
                <p:cNvSpPr>
                  <a:spLocks/>
                </p:cNvSpPr>
                <p:nvPr/>
              </p:nvSpPr>
              <p:spPr bwMode="auto">
                <a:xfrm>
                  <a:off x="3615" y="3425"/>
                  <a:ext cx="93" cy="42"/>
                </a:xfrm>
                <a:custGeom>
                  <a:avLst/>
                  <a:gdLst>
                    <a:gd name="T0" fmla="*/ 0 w 351"/>
                    <a:gd name="T1" fmla="*/ 0 h 183"/>
                    <a:gd name="T2" fmla="*/ 0 w 351"/>
                    <a:gd name="T3" fmla="*/ 0 h 183"/>
                    <a:gd name="T4" fmla="*/ 1 w 351"/>
                    <a:gd name="T5" fmla="*/ 0 h 183"/>
                    <a:gd name="T6" fmla="*/ 1 w 351"/>
                    <a:gd name="T7" fmla="*/ 0 h 183"/>
                    <a:gd name="T8" fmla="*/ 0 w 351"/>
                    <a:gd name="T9" fmla="*/ 0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cmpd="sng">
                  <a:noFill/>
                  <a:prstDash val="solid"/>
                  <a:round/>
                  <a:headEnd type="none" w="med" len="med"/>
                  <a:tailEnd type="none" w="med" len="med"/>
                </a:ln>
              </p:spPr>
              <p:txBody>
                <a:bodyPr/>
                <a:lstStyle/>
                <a:p>
                  <a:endParaRPr lang="en-IE"/>
                </a:p>
              </p:txBody>
            </p:sp>
            <p:sp>
              <p:nvSpPr>
                <p:cNvPr id="32817" name="Freeform 342"/>
                <p:cNvSpPr>
                  <a:spLocks/>
                </p:cNvSpPr>
                <p:nvPr/>
              </p:nvSpPr>
              <p:spPr bwMode="auto">
                <a:xfrm>
                  <a:off x="3615" y="3471"/>
                  <a:ext cx="93" cy="48"/>
                </a:xfrm>
                <a:custGeom>
                  <a:avLst/>
                  <a:gdLst>
                    <a:gd name="T0" fmla="*/ 0 w 351"/>
                    <a:gd name="T1" fmla="*/ 0 h 182"/>
                    <a:gd name="T2" fmla="*/ 0 w 351"/>
                    <a:gd name="T3" fmla="*/ 0 h 182"/>
                    <a:gd name="T4" fmla="*/ 1 w 351"/>
                    <a:gd name="T5" fmla="*/ 0 h 182"/>
                    <a:gd name="T6" fmla="*/ 1 w 351"/>
                    <a:gd name="T7" fmla="*/ 0 h 182"/>
                    <a:gd name="T8" fmla="*/ 0 w 351"/>
                    <a:gd name="T9" fmla="*/ 0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noFill/>
                  <a:prstDash val="solid"/>
                  <a:round/>
                  <a:headEnd type="none" w="med" len="med"/>
                  <a:tailEnd type="none" w="med" len="med"/>
                </a:ln>
              </p:spPr>
              <p:txBody>
                <a:bodyPr/>
                <a:lstStyle/>
                <a:p>
                  <a:endParaRPr lang="en-IE"/>
                </a:p>
              </p:txBody>
            </p:sp>
            <p:sp>
              <p:nvSpPr>
                <p:cNvPr id="32818" name="Freeform 343"/>
                <p:cNvSpPr>
                  <a:spLocks/>
                </p:cNvSpPr>
                <p:nvPr/>
              </p:nvSpPr>
              <p:spPr bwMode="auto">
                <a:xfrm>
                  <a:off x="3613" y="3378"/>
                  <a:ext cx="95" cy="43"/>
                </a:xfrm>
                <a:custGeom>
                  <a:avLst/>
                  <a:gdLst>
                    <a:gd name="T0" fmla="*/ 0 w 351"/>
                    <a:gd name="T1" fmla="*/ 0 h 182"/>
                    <a:gd name="T2" fmla="*/ 0 w 351"/>
                    <a:gd name="T3" fmla="*/ 0 h 182"/>
                    <a:gd name="T4" fmla="*/ 1 w 351"/>
                    <a:gd name="T5" fmla="*/ 0 h 182"/>
                    <a:gd name="T6" fmla="*/ 1 w 351"/>
                    <a:gd name="T7" fmla="*/ 0 h 182"/>
                    <a:gd name="T8" fmla="*/ 0 w 351"/>
                    <a:gd name="T9" fmla="*/ 0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cmpd="sng">
                  <a:noFill/>
                  <a:prstDash val="solid"/>
                  <a:round/>
                  <a:headEnd type="none" w="med" len="med"/>
                  <a:tailEnd type="none" w="med" len="med"/>
                </a:ln>
              </p:spPr>
              <p:txBody>
                <a:bodyPr/>
                <a:lstStyle/>
                <a:p>
                  <a:endParaRPr lang="en-IE"/>
                </a:p>
              </p:txBody>
            </p:sp>
          </p:grpSp>
          <p:sp>
            <p:nvSpPr>
              <p:cNvPr id="3416" name="AutoShape 344"/>
              <p:cNvSpPr>
                <a:spLocks noChangeArrowheads="1"/>
              </p:cNvSpPr>
              <p:nvPr/>
            </p:nvSpPr>
            <p:spPr bwMode="auto">
              <a:xfrm>
                <a:off x="619" y="1986"/>
                <a:ext cx="610" cy="21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D20091"/>
                  </a:gs>
                  <a:gs pos="100000">
                    <a:srgbClr val="D20091">
                      <a:gamma/>
                      <a:tint val="47451"/>
                      <a:invGamma/>
                    </a:srgbClr>
                  </a:gs>
                </a:gsLst>
                <a:lin ang="0" scaled="1"/>
              </a:gradFill>
              <a:ln w="6350">
                <a:solidFill>
                  <a:srgbClr val="800080"/>
                </a:solidFill>
                <a:miter lim="800000"/>
                <a:headEnd/>
                <a:tailEnd/>
              </a:ln>
              <a:effectLst>
                <a:outerShdw dist="45791" dir="3378596" algn="ctr" rotWithShape="0">
                  <a:srgbClr val="C0C0C0"/>
                </a:outerShdw>
              </a:effectLst>
            </p:spPr>
            <p:txBody>
              <a:bodyPr tIns="27432" bIns="27432" anchor="ctr"/>
              <a:lstStyle/>
              <a:p>
                <a:pPr fontAlgn="auto">
                  <a:spcBef>
                    <a:spcPts val="0"/>
                  </a:spcBef>
                  <a:spcAft>
                    <a:spcPts val="0"/>
                  </a:spcAft>
                  <a:defRPr/>
                </a:pPr>
                <a:endParaRPr lang="en-IE">
                  <a:latin typeface="+mn-lt"/>
                </a:endParaRPr>
              </a:p>
            </p:txBody>
          </p:sp>
        </p:grpSp>
      </p:grpSp>
      <p:grpSp>
        <p:nvGrpSpPr>
          <p:cNvPr id="3073" name="Group 2"/>
          <p:cNvGrpSpPr>
            <a:grpSpLocks/>
          </p:cNvGrpSpPr>
          <p:nvPr/>
        </p:nvGrpSpPr>
        <p:grpSpPr bwMode="auto">
          <a:xfrm>
            <a:off x="1500188" y="1785938"/>
            <a:ext cx="1528762" cy="965200"/>
            <a:chOff x="1531" y="3206"/>
            <a:chExt cx="1281" cy="808"/>
          </a:xfrm>
        </p:grpSpPr>
        <p:sp>
          <p:nvSpPr>
            <p:cNvPr id="691" name="Rectangle 3"/>
            <p:cNvSpPr>
              <a:spLocks noChangeArrowheads="1"/>
            </p:cNvSpPr>
            <p:nvPr/>
          </p:nvSpPr>
          <p:spPr bwMode="auto">
            <a:xfrm>
              <a:off x="1531" y="3206"/>
              <a:ext cx="1281" cy="808"/>
            </a:xfrm>
            <a:prstGeom prst="rect">
              <a:avLst/>
            </a:prstGeom>
            <a:gradFill rotWithShape="0">
              <a:gsLst>
                <a:gs pos="0">
                  <a:srgbClr val="0066CC"/>
                </a:gs>
                <a:gs pos="100000">
                  <a:srgbClr val="FFFFCC"/>
                </a:gs>
              </a:gsLst>
              <a:lin ang="5400000" scaled="1"/>
            </a:gradFill>
            <a:ln w="15875">
              <a:noFill/>
              <a:miter lim="800000"/>
              <a:headEnd/>
              <a:tailEnd/>
            </a:ln>
            <a:effectLst/>
          </p:spPr>
          <p:txBody>
            <a:bodyPr lIns="68580" tIns="34290" rIns="68580" bIns="34290"/>
            <a:lstStyle/>
            <a:p>
              <a:pPr algn="ctr">
                <a:spcAft>
                  <a:spcPts val="1000"/>
                </a:spcAft>
                <a:defRPr/>
              </a:pPr>
              <a:r>
                <a:rPr lang="en-IE" sz="1300" b="1">
                  <a:solidFill>
                    <a:srgbClr val="FFFFFF"/>
                  </a:solidFill>
                  <a:effectLst>
                    <a:outerShdw blurRad="38100" dist="38100" dir="2700000" algn="tl">
                      <a:srgbClr val="000000"/>
                    </a:outerShdw>
                  </a:effectLst>
                  <a:latin typeface="Arial Narrow" pitchFamily="34" charset="0"/>
                </a:rPr>
                <a:t>Multitasking</a:t>
              </a:r>
              <a:endParaRPr lang="en-US">
                <a:latin typeface="Arial" pitchFamily="34" charset="0"/>
              </a:endParaRPr>
            </a:p>
          </p:txBody>
        </p:sp>
        <p:grpSp>
          <p:nvGrpSpPr>
            <p:cNvPr id="3074" name="Group 4"/>
            <p:cNvGrpSpPr>
              <a:grpSpLocks/>
            </p:cNvGrpSpPr>
            <p:nvPr/>
          </p:nvGrpSpPr>
          <p:grpSpPr bwMode="auto">
            <a:xfrm>
              <a:off x="1586" y="3424"/>
              <a:ext cx="1185" cy="526"/>
              <a:chOff x="1586" y="3424"/>
              <a:chExt cx="1185" cy="526"/>
            </a:xfrm>
          </p:grpSpPr>
          <p:grpSp>
            <p:nvGrpSpPr>
              <p:cNvPr id="3076" name="Group 5"/>
              <p:cNvGrpSpPr>
                <a:grpSpLocks/>
              </p:cNvGrpSpPr>
              <p:nvPr/>
            </p:nvGrpSpPr>
            <p:grpSpPr bwMode="auto">
              <a:xfrm>
                <a:off x="1586" y="3562"/>
                <a:ext cx="363" cy="388"/>
                <a:chOff x="1586" y="3447"/>
                <a:chExt cx="413" cy="442"/>
              </a:xfrm>
            </p:grpSpPr>
            <p:sp>
              <p:nvSpPr>
                <p:cNvPr id="32787" name="Freeform 6"/>
                <p:cNvSpPr>
                  <a:spLocks/>
                </p:cNvSpPr>
                <p:nvPr/>
              </p:nvSpPr>
              <p:spPr bwMode="auto">
                <a:xfrm>
                  <a:off x="1591" y="3459"/>
                  <a:ext cx="408" cy="430"/>
                </a:xfrm>
                <a:custGeom>
                  <a:avLst/>
                  <a:gdLst>
                    <a:gd name="T0" fmla="*/ 146 w 510"/>
                    <a:gd name="T1" fmla="*/ 0 h 537"/>
                    <a:gd name="T2" fmla="*/ 155 w 510"/>
                    <a:gd name="T3" fmla="*/ 11 h 537"/>
                    <a:gd name="T4" fmla="*/ 157 w 510"/>
                    <a:gd name="T5" fmla="*/ 19 h 537"/>
                    <a:gd name="T6" fmla="*/ 157 w 510"/>
                    <a:gd name="T7" fmla="*/ 115 h 537"/>
                    <a:gd name="T8" fmla="*/ 153 w 510"/>
                    <a:gd name="T9" fmla="*/ 123 h 537"/>
                    <a:gd name="T10" fmla="*/ 143 w 510"/>
                    <a:gd name="T11" fmla="*/ 131 h 537"/>
                    <a:gd name="T12" fmla="*/ 157 w 510"/>
                    <a:gd name="T13" fmla="*/ 129 h 537"/>
                    <a:gd name="T14" fmla="*/ 162 w 510"/>
                    <a:gd name="T15" fmla="*/ 133 h 537"/>
                    <a:gd name="T16" fmla="*/ 167 w 510"/>
                    <a:gd name="T17" fmla="*/ 139 h 537"/>
                    <a:gd name="T18" fmla="*/ 166 w 510"/>
                    <a:gd name="T19" fmla="*/ 169 h 537"/>
                    <a:gd name="T20" fmla="*/ 155 w 510"/>
                    <a:gd name="T21" fmla="*/ 176 h 537"/>
                    <a:gd name="T22" fmla="*/ 11 w 510"/>
                    <a:gd name="T23" fmla="*/ 176 h 537"/>
                    <a:gd name="T24" fmla="*/ 5 w 510"/>
                    <a:gd name="T25" fmla="*/ 171 h 537"/>
                    <a:gd name="T26" fmla="*/ 0 w 510"/>
                    <a:gd name="T27" fmla="*/ 163 h 537"/>
                    <a:gd name="T28" fmla="*/ 11 w 510"/>
                    <a:gd name="T29" fmla="*/ 125 h 537"/>
                    <a:gd name="T30" fmla="*/ 14 w 510"/>
                    <a:gd name="T31" fmla="*/ 111 h 5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0"/>
                    <a:gd name="T49" fmla="*/ 0 h 537"/>
                    <a:gd name="T50" fmla="*/ 510 w 510"/>
                    <a:gd name="T51" fmla="*/ 537 h 5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0" h="537">
                      <a:moveTo>
                        <a:pt x="446" y="0"/>
                      </a:moveTo>
                      <a:lnTo>
                        <a:pt x="471" y="33"/>
                      </a:lnTo>
                      <a:lnTo>
                        <a:pt x="479" y="58"/>
                      </a:lnTo>
                      <a:lnTo>
                        <a:pt x="479" y="349"/>
                      </a:lnTo>
                      <a:lnTo>
                        <a:pt x="467" y="372"/>
                      </a:lnTo>
                      <a:lnTo>
                        <a:pt x="438" y="396"/>
                      </a:lnTo>
                      <a:lnTo>
                        <a:pt x="477" y="391"/>
                      </a:lnTo>
                      <a:lnTo>
                        <a:pt x="497" y="403"/>
                      </a:lnTo>
                      <a:lnTo>
                        <a:pt x="509" y="423"/>
                      </a:lnTo>
                      <a:cubicBezTo>
                        <a:pt x="508" y="447"/>
                        <a:pt x="510" y="466"/>
                        <a:pt x="507" y="511"/>
                      </a:cubicBezTo>
                      <a:cubicBezTo>
                        <a:pt x="497" y="537"/>
                        <a:pt x="473" y="533"/>
                        <a:pt x="473" y="537"/>
                      </a:cubicBezTo>
                      <a:lnTo>
                        <a:pt x="33" y="537"/>
                      </a:lnTo>
                      <a:lnTo>
                        <a:pt x="14" y="517"/>
                      </a:lnTo>
                      <a:lnTo>
                        <a:pt x="0" y="493"/>
                      </a:lnTo>
                      <a:lnTo>
                        <a:pt x="36" y="379"/>
                      </a:lnTo>
                      <a:lnTo>
                        <a:pt x="44" y="339"/>
                      </a:lnTo>
                    </a:path>
                  </a:pathLst>
                </a:custGeom>
                <a:solidFill>
                  <a:srgbClr val="000000"/>
                </a:solidFill>
                <a:ln w="12700" cap="flat" cmpd="sng">
                  <a:noFill/>
                  <a:prstDash val="solid"/>
                  <a:round/>
                  <a:headEnd type="none" w="med" len="med"/>
                  <a:tailEnd type="none" w="med" len="med"/>
                </a:ln>
              </p:spPr>
              <p:txBody>
                <a:bodyPr anchor="ctr"/>
                <a:lstStyle/>
                <a:p>
                  <a:endParaRPr lang="en-IE"/>
                </a:p>
              </p:txBody>
            </p:sp>
            <p:sp>
              <p:nvSpPr>
                <p:cNvPr id="32788" name="AutoShape 7"/>
                <p:cNvSpPr>
                  <a:spLocks noChangeArrowheads="1"/>
                </p:cNvSpPr>
                <p:nvPr/>
              </p:nvSpPr>
              <p:spPr bwMode="auto">
                <a:xfrm>
                  <a:off x="1610" y="3447"/>
                  <a:ext cx="346" cy="306"/>
                </a:xfrm>
                <a:prstGeom prst="roundRect">
                  <a:avLst>
                    <a:gd name="adj" fmla="val 8907"/>
                  </a:avLst>
                </a:prstGeom>
                <a:solidFill>
                  <a:srgbClr val="919191"/>
                </a:solidFill>
                <a:ln w="12700">
                  <a:noFill/>
                  <a:round/>
                  <a:headEnd/>
                  <a:tailEnd/>
                </a:ln>
              </p:spPr>
              <p:txBody>
                <a:bodyPr anchor="ctr"/>
                <a:lstStyle/>
                <a:p>
                  <a:endParaRPr lang="en-IE">
                    <a:latin typeface="Calibri" pitchFamily="34" charset="0"/>
                  </a:endParaRPr>
                </a:p>
              </p:txBody>
            </p:sp>
            <p:sp>
              <p:nvSpPr>
                <p:cNvPr id="32789" name="AutoShape 8"/>
                <p:cNvSpPr>
                  <a:spLocks noChangeArrowheads="1"/>
                </p:cNvSpPr>
                <p:nvPr/>
              </p:nvSpPr>
              <p:spPr bwMode="auto">
                <a:xfrm>
                  <a:off x="1626" y="3462"/>
                  <a:ext cx="314" cy="276"/>
                </a:xfrm>
                <a:prstGeom prst="roundRect">
                  <a:avLst>
                    <a:gd name="adj" fmla="val 8907"/>
                  </a:avLst>
                </a:prstGeom>
                <a:gradFill rotWithShape="0">
                  <a:gsLst>
                    <a:gs pos="0">
                      <a:srgbClr val="FFFFFF"/>
                    </a:gs>
                    <a:gs pos="100000">
                      <a:srgbClr val="B2B2B2"/>
                    </a:gs>
                  </a:gsLst>
                  <a:path path="shape">
                    <a:fillToRect l="50000" t="50000" r="50000" b="50000"/>
                  </a:path>
                </a:gradFill>
                <a:ln w="12700">
                  <a:noFill/>
                  <a:round/>
                  <a:headEnd/>
                  <a:tailEnd/>
                </a:ln>
              </p:spPr>
              <p:txBody>
                <a:bodyPr anchor="ctr"/>
                <a:lstStyle/>
                <a:p>
                  <a:endParaRPr lang="en-IE">
                    <a:latin typeface="Calibri" pitchFamily="34" charset="0"/>
                  </a:endParaRPr>
                </a:p>
              </p:txBody>
            </p:sp>
            <p:sp>
              <p:nvSpPr>
                <p:cNvPr id="32790" name="Rectangle 9"/>
                <p:cNvSpPr>
                  <a:spLocks noChangeArrowheads="1"/>
                </p:cNvSpPr>
                <p:nvPr/>
              </p:nvSpPr>
              <p:spPr bwMode="auto">
                <a:xfrm>
                  <a:off x="1656" y="3670"/>
                  <a:ext cx="253" cy="37"/>
                </a:xfrm>
                <a:prstGeom prst="rect">
                  <a:avLst/>
                </a:prstGeom>
                <a:solidFill>
                  <a:srgbClr val="919191"/>
                </a:solidFill>
                <a:ln w="12700">
                  <a:noFill/>
                  <a:miter lim="800000"/>
                  <a:headEnd/>
                  <a:tailEnd/>
                </a:ln>
              </p:spPr>
              <p:txBody>
                <a:bodyPr anchor="ctr"/>
                <a:lstStyle/>
                <a:p>
                  <a:endParaRPr lang="en-IE">
                    <a:latin typeface="Calibri" pitchFamily="34" charset="0"/>
                  </a:endParaRPr>
                </a:p>
              </p:txBody>
            </p:sp>
            <p:sp>
              <p:nvSpPr>
                <p:cNvPr id="32791" name="Rectangle 10"/>
                <p:cNvSpPr>
                  <a:spLocks noChangeArrowheads="1"/>
                </p:cNvSpPr>
                <p:nvPr/>
              </p:nvSpPr>
              <p:spPr bwMode="auto">
                <a:xfrm>
                  <a:off x="1656" y="3493"/>
                  <a:ext cx="253" cy="189"/>
                </a:xfrm>
                <a:prstGeom prst="rect">
                  <a:avLst/>
                </a:prstGeom>
                <a:solidFill>
                  <a:srgbClr val="000000"/>
                </a:solidFill>
                <a:ln w="12700">
                  <a:noFill/>
                  <a:miter lim="800000"/>
                  <a:headEnd/>
                  <a:tailEnd/>
                </a:ln>
              </p:spPr>
              <p:txBody>
                <a:bodyPr anchor="ctr"/>
                <a:lstStyle/>
                <a:p>
                  <a:endParaRPr lang="en-IE">
                    <a:latin typeface="Calibri" pitchFamily="34" charset="0"/>
                  </a:endParaRPr>
                </a:p>
              </p:txBody>
            </p:sp>
            <p:sp>
              <p:nvSpPr>
                <p:cNvPr id="32792" name="Rectangle 11"/>
                <p:cNvSpPr>
                  <a:spLocks noChangeArrowheads="1"/>
                </p:cNvSpPr>
                <p:nvPr/>
              </p:nvSpPr>
              <p:spPr bwMode="auto">
                <a:xfrm>
                  <a:off x="1679" y="3520"/>
                  <a:ext cx="230" cy="162"/>
                </a:xfrm>
                <a:prstGeom prst="rect">
                  <a:avLst/>
                </a:prstGeom>
                <a:solidFill>
                  <a:srgbClr val="333399"/>
                </a:solidFill>
                <a:ln w="12700">
                  <a:noFill/>
                  <a:miter lim="800000"/>
                  <a:headEnd/>
                  <a:tailEnd/>
                </a:ln>
              </p:spPr>
              <p:txBody>
                <a:bodyPr anchor="ctr"/>
                <a:lstStyle/>
                <a:p>
                  <a:endParaRPr lang="en-IE">
                    <a:latin typeface="Calibri" pitchFamily="34" charset="0"/>
                  </a:endParaRPr>
                </a:p>
              </p:txBody>
            </p:sp>
            <p:sp>
              <p:nvSpPr>
                <p:cNvPr id="32793" name="Rectangle 12"/>
                <p:cNvSpPr>
                  <a:spLocks noChangeArrowheads="1"/>
                </p:cNvSpPr>
                <p:nvPr/>
              </p:nvSpPr>
              <p:spPr bwMode="auto">
                <a:xfrm>
                  <a:off x="1679" y="3520"/>
                  <a:ext cx="37" cy="70"/>
                </a:xfrm>
                <a:prstGeom prst="rect">
                  <a:avLst/>
                </a:prstGeom>
                <a:solidFill>
                  <a:srgbClr val="FFFFFF"/>
                </a:solidFill>
                <a:ln w="12700">
                  <a:noFill/>
                  <a:miter lim="800000"/>
                  <a:headEnd/>
                  <a:tailEnd/>
                </a:ln>
              </p:spPr>
              <p:txBody>
                <a:bodyPr anchor="ctr"/>
                <a:lstStyle/>
                <a:p>
                  <a:endParaRPr lang="en-IE">
                    <a:latin typeface="Calibri" pitchFamily="34" charset="0"/>
                  </a:endParaRPr>
                </a:p>
              </p:txBody>
            </p:sp>
            <p:grpSp>
              <p:nvGrpSpPr>
                <p:cNvPr id="3078" name="Group 13"/>
                <p:cNvGrpSpPr>
                  <a:grpSpLocks/>
                </p:cNvGrpSpPr>
                <p:nvPr/>
              </p:nvGrpSpPr>
              <p:grpSpPr bwMode="auto">
                <a:xfrm>
                  <a:off x="1586" y="3764"/>
                  <a:ext cx="400" cy="110"/>
                  <a:chOff x="2847" y="2138"/>
                  <a:chExt cx="500" cy="137"/>
                </a:xfrm>
              </p:grpSpPr>
              <p:sp>
                <p:nvSpPr>
                  <p:cNvPr id="32796" name="AutoShape 14"/>
                  <p:cNvSpPr>
                    <a:spLocks noChangeArrowheads="1"/>
                  </p:cNvSpPr>
                  <p:nvPr/>
                </p:nvSpPr>
                <p:spPr bwMode="auto">
                  <a:xfrm>
                    <a:off x="2847" y="2138"/>
                    <a:ext cx="500" cy="137"/>
                  </a:xfrm>
                  <a:prstGeom prst="roundRect">
                    <a:avLst>
                      <a:gd name="adj" fmla="val 27370"/>
                    </a:avLst>
                  </a:prstGeom>
                  <a:gradFill rotWithShape="0">
                    <a:gsLst>
                      <a:gs pos="0">
                        <a:srgbClr val="C4C4C4"/>
                      </a:gs>
                      <a:gs pos="100000">
                        <a:srgbClr val="919191"/>
                      </a:gs>
                    </a:gsLst>
                    <a:lin ang="5400000" scaled="1"/>
                  </a:gradFill>
                  <a:ln w="12700">
                    <a:noFill/>
                    <a:round/>
                    <a:headEnd/>
                    <a:tailEnd/>
                  </a:ln>
                </p:spPr>
                <p:txBody>
                  <a:bodyPr anchor="ctr"/>
                  <a:lstStyle/>
                  <a:p>
                    <a:endParaRPr lang="en-IE">
                      <a:latin typeface="Calibri" pitchFamily="34" charset="0"/>
                    </a:endParaRPr>
                  </a:p>
                </p:txBody>
              </p:sp>
              <p:sp>
                <p:nvSpPr>
                  <p:cNvPr id="32797" name="Line 15"/>
                  <p:cNvSpPr>
                    <a:spLocks noChangeShapeType="1"/>
                  </p:cNvSpPr>
                  <p:nvPr/>
                </p:nvSpPr>
                <p:spPr bwMode="auto">
                  <a:xfrm>
                    <a:off x="3175" y="2204"/>
                    <a:ext cx="120" cy="0"/>
                  </a:xfrm>
                  <a:prstGeom prst="line">
                    <a:avLst/>
                  </a:prstGeom>
                  <a:noFill/>
                  <a:ln w="25400">
                    <a:solidFill>
                      <a:srgbClr val="000000"/>
                    </a:solidFill>
                    <a:round/>
                    <a:headEnd/>
                    <a:tailEnd/>
                  </a:ln>
                </p:spPr>
                <p:txBody>
                  <a:bodyPr anchor="ctr"/>
                  <a:lstStyle/>
                  <a:p>
                    <a:endParaRPr lang="en-IE"/>
                  </a:p>
                </p:txBody>
              </p:sp>
              <p:sp>
                <p:nvSpPr>
                  <p:cNvPr id="32798" name="Line 16"/>
                  <p:cNvSpPr>
                    <a:spLocks noChangeShapeType="1"/>
                  </p:cNvSpPr>
                  <p:nvPr/>
                </p:nvSpPr>
                <p:spPr bwMode="auto">
                  <a:xfrm>
                    <a:off x="2920" y="2204"/>
                    <a:ext cx="120" cy="0"/>
                  </a:xfrm>
                  <a:prstGeom prst="line">
                    <a:avLst/>
                  </a:prstGeom>
                  <a:noFill/>
                  <a:ln w="25400">
                    <a:solidFill>
                      <a:srgbClr val="00FF00"/>
                    </a:solidFill>
                    <a:round/>
                    <a:headEnd/>
                    <a:tailEnd/>
                  </a:ln>
                </p:spPr>
                <p:txBody>
                  <a:bodyPr anchor="ctr"/>
                  <a:lstStyle/>
                  <a:p>
                    <a:endParaRPr lang="en-IE"/>
                  </a:p>
                </p:txBody>
              </p:sp>
              <p:sp>
                <p:nvSpPr>
                  <p:cNvPr id="32799" name="Line 17"/>
                  <p:cNvSpPr>
                    <a:spLocks noChangeShapeType="1"/>
                  </p:cNvSpPr>
                  <p:nvPr/>
                </p:nvSpPr>
                <p:spPr bwMode="auto">
                  <a:xfrm>
                    <a:off x="3175" y="2213"/>
                    <a:ext cx="120" cy="0"/>
                  </a:xfrm>
                  <a:prstGeom prst="line">
                    <a:avLst/>
                  </a:prstGeom>
                  <a:noFill/>
                  <a:ln w="25400">
                    <a:solidFill>
                      <a:srgbClr val="000000"/>
                    </a:solidFill>
                    <a:round/>
                    <a:headEnd/>
                    <a:tailEnd/>
                  </a:ln>
                </p:spPr>
                <p:txBody>
                  <a:bodyPr anchor="ctr"/>
                  <a:lstStyle/>
                  <a:p>
                    <a:endParaRPr lang="en-IE"/>
                  </a:p>
                </p:txBody>
              </p:sp>
              <p:sp>
                <p:nvSpPr>
                  <p:cNvPr id="32800" name="Line 18"/>
                  <p:cNvSpPr>
                    <a:spLocks noChangeShapeType="1"/>
                  </p:cNvSpPr>
                  <p:nvPr/>
                </p:nvSpPr>
                <p:spPr bwMode="auto">
                  <a:xfrm>
                    <a:off x="2920" y="2213"/>
                    <a:ext cx="120" cy="0"/>
                  </a:xfrm>
                  <a:prstGeom prst="line">
                    <a:avLst/>
                  </a:prstGeom>
                  <a:noFill/>
                  <a:ln w="25400">
                    <a:solidFill>
                      <a:srgbClr val="00FF00"/>
                    </a:solidFill>
                    <a:round/>
                    <a:headEnd/>
                    <a:tailEnd/>
                  </a:ln>
                </p:spPr>
                <p:txBody>
                  <a:bodyPr anchor="ctr"/>
                  <a:lstStyle/>
                  <a:p>
                    <a:endParaRPr lang="en-IE"/>
                  </a:p>
                </p:txBody>
              </p:sp>
            </p:grpSp>
            <p:sp>
              <p:nvSpPr>
                <p:cNvPr id="32795" name="Freeform 19"/>
                <p:cNvSpPr>
                  <a:spLocks/>
                </p:cNvSpPr>
                <p:nvPr/>
              </p:nvSpPr>
              <p:spPr bwMode="auto">
                <a:xfrm>
                  <a:off x="1680" y="3574"/>
                  <a:ext cx="222" cy="82"/>
                </a:xfrm>
                <a:custGeom>
                  <a:avLst/>
                  <a:gdLst>
                    <a:gd name="T0" fmla="*/ 0 w 222"/>
                    <a:gd name="T1" fmla="*/ 44 h 82"/>
                    <a:gd name="T2" fmla="*/ 46 w 222"/>
                    <a:gd name="T3" fmla="*/ 44 h 82"/>
                    <a:gd name="T4" fmla="*/ 80 w 222"/>
                    <a:gd name="T5" fmla="*/ 0 h 82"/>
                    <a:gd name="T6" fmla="*/ 138 w 222"/>
                    <a:gd name="T7" fmla="*/ 82 h 82"/>
                    <a:gd name="T8" fmla="*/ 170 w 222"/>
                    <a:gd name="T9" fmla="*/ 34 h 82"/>
                    <a:gd name="T10" fmla="*/ 222 w 222"/>
                    <a:gd name="T11" fmla="*/ 34 h 82"/>
                    <a:gd name="T12" fmla="*/ 0 60000 65536"/>
                    <a:gd name="T13" fmla="*/ 0 60000 65536"/>
                    <a:gd name="T14" fmla="*/ 0 60000 65536"/>
                    <a:gd name="T15" fmla="*/ 0 60000 65536"/>
                    <a:gd name="T16" fmla="*/ 0 60000 65536"/>
                    <a:gd name="T17" fmla="*/ 0 60000 65536"/>
                    <a:gd name="T18" fmla="*/ 0 w 222"/>
                    <a:gd name="T19" fmla="*/ 0 h 82"/>
                    <a:gd name="T20" fmla="*/ 222 w 222"/>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222" h="82">
                      <a:moveTo>
                        <a:pt x="0" y="44"/>
                      </a:moveTo>
                      <a:lnTo>
                        <a:pt x="46" y="44"/>
                      </a:lnTo>
                      <a:lnTo>
                        <a:pt x="80" y="0"/>
                      </a:lnTo>
                      <a:lnTo>
                        <a:pt x="138" y="82"/>
                      </a:lnTo>
                      <a:lnTo>
                        <a:pt x="170" y="34"/>
                      </a:lnTo>
                      <a:lnTo>
                        <a:pt x="222" y="34"/>
                      </a:lnTo>
                    </a:path>
                  </a:pathLst>
                </a:custGeom>
                <a:noFill/>
                <a:ln w="28575" cap="flat" cmpd="sng">
                  <a:solidFill>
                    <a:srgbClr val="00FF00"/>
                  </a:solidFill>
                  <a:prstDash val="solid"/>
                  <a:round/>
                  <a:headEnd type="none" w="med" len="med"/>
                  <a:tailEnd type="none" w="med" len="med"/>
                </a:ln>
              </p:spPr>
              <p:txBody>
                <a:bodyPr tIns="27432" bIns="27432" anchor="ctr"/>
                <a:lstStyle/>
                <a:p>
                  <a:endParaRPr lang="en-IE"/>
                </a:p>
              </p:txBody>
            </p:sp>
          </p:grpSp>
          <p:pic>
            <p:nvPicPr>
              <p:cNvPr id="32784" name="Picture 20" descr="Excel2000icon"/>
              <p:cNvPicPr>
                <a:picLocks noChangeAspect="1" noChangeArrowheads="1"/>
              </p:cNvPicPr>
              <p:nvPr/>
            </p:nvPicPr>
            <p:blipFill>
              <a:blip r:embed="rId3" cstate="print"/>
              <a:srcRect/>
              <a:stretch>
                <a:fillRect/>
              </a:stretch>
            </p:blipFill>
            <p:spPr bwMode="auto">
              <a:xfrm>
                <a:off x="2411" y="3431"/>
                <a:ext cx="360" cy="360"/>
              </a:xfrm>
              <a:prstGeom prst="rect">
                <a:avLst/>
              </a:prstGeom>
              <a:noFill/>
              <a:ln w="9525">
                <a:noFill/>
                <a:miter lim="800000"/>
                <a:headEnd/>
                <a:tailEnd/>
              </a:ln>
            </p:spPr>
          </p:pic>
          <p:pic>
            <p:nvPicPr>
              <p:cNvPr id="32785" name="Picture 21" descr="Word2000icon"/>
              <p:cNvPicPr>
                <a:picLocks noChangeAspect="1" noChangeArrowheads="1"/>
              </p:cNvPicPr>
              <p:nvPr/>
            </p:nvPicPr>
            <p:blipFill>
              <a:blip r:embed="rId4" cstate="print"/>
              <a:srcRect/>
              <a:stretch>
                <a:fillRect/>
              </a:stretch>
            </p:blipFill>
            <p:spPr bwMode="auto">
              <a:xfrm>
                <a:off x="2181" y="3561"/>
                <a:ext cx="360" cy="360"/>
              </a:xfrm>
              <a:prstGeom prst="rect">
                <a:avLst/>
              </a:prstGeom>
              <a:noFill/>
              <a:ln w="9525">
                <a:noFill/>
                <a:miter lim="800000"/>
                <a:headEnd/>
                <a:tailEnd/>
              </a:ln>
            </p:spPr>
          </p:pic>
          <p:pic>
            <p:nvPicPr>
              <p:cNvPr id="32786" name="Picture 22" descr="PPTicon"/>
              <p:cNvPicPr>
                <a:picLocks noChangeAspect="1" noChangeArrowheads="1"/>
              </p:cNvPicPr>
              <p:nvPr/>
            </p:nvPicPr>
            <p:blipFill>
              <a:blip r:embed="rId5" cstate="print"/>
              <a:srcRect/>
              <a:stretch>
                <a:fillRect/>
              </a:stretch>
            </p:blipFill>
            <p:spPr bwMode="auto">
              <a:xfrm>
                <a:off x="1998" y="3424"/>
                <a:ext cx="336" cy="336"/>
              </a:xfrm>
              <a:prstGeom prst="rect">
                <a:avLst/>
              </a:prstGeom>
              <a:noFill/>
              <a:ln w="9525">
                <a:noFill/>
                <a:miter lim="800000"/>
                <a:headEnd/>
                <a:tailEnd/>
              </a:ln>
            </p:spPr>
          </p:pic>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28650" y="188640"/>
            <a:ext cx="7886700" cy="1325563"/>
          </a:xfrm>
        </p:spPr>
        <p:txBody>
          <a:bodyPr/>
          <a:lstStyle/>
          <a:p>
            <a:pPr>
              <a:defRPr/>
            </a:pPr>
            <a:r>
              <a:rPr lang="en-US" altLang="en-US" dirty="0"/>
              <a:t>Goals of an Operating System</a:t>
            </a:r>
          </a:p>
        </p:txBody>
      </p:sp>
      <p:sp>
        <p:nvSpPr>
          <p:cNvPr id="21507" name="Rectangle 3"/>
          <p:cNvSpPr>
            <a:spLocks noGrp="1" noChangeArrowheads="1"/>
          </p:cNvSpPr>
          <p:nvPr>
            <p:ph idx="1"/>
          </p:nvPr>
        </p:nvSpPr>
        <p:spPr/>
        <p:txBody>
          <a:bodyPr/>
          <a:lstStyle/>
          <a:p>
            <a:r>
              <a:rPr lang="en-US" altLang="en-US" sz="2800"/>
              <a:t>Simplify the execution of user programs and make solving user problems easier.</a:t>
            </a:r>
          </a:p>
          <a:p>
            <a:r>
              <a:rPr lang="en-US" altLang="en-US" sz="2800"/>
              <a:t>Use computer hardware efficiently.</a:t>
            </a:r>
          </a:p>
          <a:p>
            <a:pPr lvl="1"/>
            <a:r>
              <a:rPr lang="en-US" altLang="en-US" sz="2400"/>
              <a:t>Allow sharing of hardware and software resources.</a:t>
            </a:r>
          </a:p>
          <a:p>
            <a:r>
              <a:rPr lang="en-US" altLang="en-US" sz="2800"/>
              <a:t>Make application software portable and versatile.</a:t>
            </a:r>
          </a:p>
          <a:p>
            <a:r>
              <a:rPr lang="en-US" altLang="en-US" sz="2800"/>
              <a:t>Provide isolation, security and protection among user programs.</a:t>
            </a:r>
          </a:p>
          <a:p>
            <a:r>
              <a:rPr lang="en-US" altLang="en-US" sz="2800"/>
              <a:t>Improve overall system reliability </a:t>
            </a:r>
          </a:p>
          <a:p>
            <a:pPr lvl="2"/>
            <a:r>
              <a:rPr lang="en-US" altLang="en-US" sz="2000"/>
              <a:t>error confinement, fault tolerance, reconfiguration</a:t>
            </a:r>
            <a:r>
              <a:rPr lang="en-US" altLang="en-US"/>
              <a:t>.</a:t>
            </a:r>
          </a:p>
        </p:txBody>
      </p:sp>
      <p:sp>
        <p:nvSpPr>
          <p:cNvPr id="21508"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2150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067B19-4384-4584-A678-7C5A77610A8C}" type="slidenum">
              <a:rPr lang="en-US" altLang="en-US" sz="1400" smtClean="0">
                <a:solidFill>
                  <a:schemeClr val="bg2"/>
                </a:solidFill>
              </a:rPr>
              <a:pPr/>
              <a:t>8</a:t>
            </a:fld>
            <a:endParaRPr lang="en-US" altLang="en-US" sz="1400">
              <a:solidFill>
                <a:schemeClr val="bg2"/>
              </a:solidFill>
            </a:endParaRPr>
          </a:p>
        </p:txBody>
      </p:sp>
    </p:spTree>
    <p:extLst>
      <p:ext uri="{BB962C8B-B14F-4D97-AF65-F5344CB8AC3E}">
        <p14:creationId xmlns:p14="http://schemas.microsoft.com/office/powerpoint/2010/main" val="87310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28650" y="6477"/>
            <a:ext cx="7886700" cy="1325563"/>
          </a:xfrm>
        </p:spPr>
        <p:txBody>
          <a:bodyPr>
            <a:normAutofit fontScale="90000"/>
          </a:bodyPr>
          <a:lstStyle/>
          <a:p>
            <a:pPr>
              <a:defRPr/>
            </a:pPr>
            <a:r>
              <a:rPr lang="en-US" altLang="en-US" dirty="0"/>
              <a:t>Why should I study Operating Systems?</a:t>
            </a:r>
          </a:p>
        </p:txBody>
      </p:sp>
      <p:sp>
        <p:nvSpPr>
          <p:cNvPr id="22531" name="Rectangle 3"/>
          <p:cNvSpPr>
            <a:spLocks noGrp="1" noChangeArrowheads="1"/>
          </p:cNvSpPr>
          <p:nvPr>
            <p:ph idx="1"/>
          </p:nvPr>
        </p:nvSpPr>
        <p:spPr>
          <a:xfrm>
            <a:off x="439514" y="1844699"/>
            <a:ext cx="8229600" cy="4525963"/>
          </a:xfrm>
        </p:spPr>
        <p:txBody>
          <a:bodyPr/>
          <a:lstStyle/>
          <a:p>
            <a:pPr lvl="1"/>
            <a:r>
              <a:rPr lang="en-US" altLang="en-US" sz="2400" dirty="0"/>
              <a:t>Need to understand interaction between the hardware and applications</a:t>
            </a:r>
          </a:p>
          <a:p>
            <a:pPr lvl="2"/>
            <a:r>
              <a:rPr lang="en-US" altLang="en-US" sz="1800" dirty="0"/>
              <a:t>New applications, new hardware.</a:t>
            </a:r>
          </a:p>
          <a:p>
            <a:pPr lvl="2"/>
            <a:r>
              <a:rPr lang="en-US" altLang="en-US" sz="1800" dirty="0"/>
              <a:t>Inherent aspect of society today.</a:t>
            </a:r>
          </a:p>
          <a:p>
            <a:pPr lvl="1"/>
            <a:r>
              <a:rPr lang="en-US" altLang="en-US" sz="2400" dirty="0"/>
              <a:t>Need to understand basic principles in the design of computer systems</a:t>
            </a:r>
          </a:p>
          <a:p>
            <a:pPr lvl="2"/>
            <a:r>
              <a:rPr lang="en-US" altLang="en-US" sz="1800" dirty="0"/>
              <a:t>efficient resource management, security, flexibility</a:t>
            </a:r>
          </a:p>
          <a:p>
            <a:pPr lvl="1"/>
            <a:r>
              <a:rPr lang="en-US" altLang="en-US" sz="2400" dirty="0"/>
              <a:t>Increasing need for specialized operating systems  </a:t>
            </a:r>
          </a:p>
          <a:p>
            <a:pPr lvl="2"/>
            <a:r>
              <a:rPr lang="en-US" altLang="en-US" sz="1800" dirty="0"/>
              <a:t>e.g. embedded operating systems for devices - cell phones, sensors and controllers, wearable technologies …</a:t>
            </a:r>
          </a:p>
          <a:p>
            <a:pPr lvl="2"/>
            <a:r>
              <a:rPr lang="en-US" altLang="en-US" sz="1800" dirty="0"/>
              <a:t>real-time operating systems - aircraft control, multimedia services</a:t>
            </a:r>
          </a:p>
        </p:txBody>
      </p:sp>
      <p:sp>
        <p:nvSpPr>
          <p:cNvPr id="22532" name="Footer Placeholder 4"/>
          <p:cNvSpPr>
            <a:spLocks noGrp="1"/>
          </p:cNvSpPr>
          <p:nvPr>
            <p:ph type="ftr" sz="quarter" idx="11"/>
          </p:nvPr>
        </p:nvSpPr>
        <p:spPr bwMode="auto">
          <a:xfrm>
            <a:off x="2765425" y="6459538"/>
            <a:ext cx="36163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chemeClr val="bg2"/>
                </a:solidFill>
              </a:rPr>
              <a:t>IS3313 Systems Software - Lecture 1</a:t>
            </a:r>
          </a:p>
        </p:txBody>
      </p:sp>
      <p:sp>
        <p:nvSpPr>
          <p:cNvPr id="225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7F5E2C-68DA-4D97-9EF9-971B546D3B1F}" type="slidenum">
              <a:rPr lang="en-US" altLang="en-US" sz="1400" smtClean="0">
                <a:solidFill>
                  <a:schemeClr val="bg2"/>
                </a:solidFill>
              </a:rPr>
              <a:pPr/>
              <a:t>9</a:t>
            </a:fld>
            <a:endParaRPr lang="en-US" altLang="en-US" sz="1400">
              <a:solidFill>
                <a:schemeClr val="bg2"/>
              </a:solidFill>
            </a:endParaRPr>
          </a:p>
        </p:txBody>
      </p:sp>
    </p:spTree>
    <p:extLst>
      <p:ext uri="{BB962C8B-B14F-4D97-AF65-F5344CB8AC3E}">
        <p14:creationId xmlns:p14="http://schemas.microsoft.com/office/powerpoint/2010/main" val="2683854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348</TotalTime>
  <Words>3817</Words>
  <Application>Microsoft Office PowerPoint</Application>
  <PresentationFormat>On-screen Show (4:3)</PresentationFormat>
  <Paragraphs>587</Paragraphs>
  <Slides>71</Slides>
  <Notes>15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ＭＳ Ｐゴシック</vt:lpstr>
      <vt:lpstr>Arial</vt:lpstr>
      <vt:lpstr>Arial Narrow</vt:lpstr>
      <vt:lpstr>Calibri</vt:lpstr>
      <vt:lpstr>Comic Sans MS</vt:lpstr>
      <vt:lpstr>Helvetica</vt:lpstr>
      <vt:lpstr>HGｺﾞｼｯｸM</vt:lpstr>
      <vt:lpstr>Monotype Sorts</vt:lpstr>
      <vt:lpstr>Times</vt:lpstr>
      <vt:lpstr>Times New Roman</vt:lpstr>
      <vt:lpstr>Office Theme</vt:lpstr>
      <vt:lpstr>Chart</vt:lpstr>
      <vt:lpstr>IS3313 Systems Software</vt:lpstr>
      <vt:lpstr>Introduction</vt:lpstr>
      <vt:lpstr>Introduction</vt:lpstr>
      <vt:lpstr>Introduction</vt:lpstr>
      <vt:lpstr>Introduction</vt:lpstr>
      <vt:lpstr>Computer System Architecture</vt:lpstr>
      <vt:lpstr>What is an Operating System?</vt:lpstr>
      <vt:lpstr>Goals of an Operating System</vt:lpstr>
      <vt:lpstr>Why should I study Operating Systems?</vt:lpstr>
      <vt:lpstr>Hardware Complexity Increases </vt:lpstr>
      <vt:lpstr>Software Complexity Increases</vt:lpstr>
      <vt:lpstr>Computer System Components</vt:lpstr>
      <vt:lpstr>Abstract View of System</vt:lpstr>
      <vt:lpstr>Understanding System Software Operating System Fundamentals</vt:lpstr>
      <vt:lpstr>Understanding System Software Operating System Fundamentals</vt:lpstr>
      <vt:lpstr>Understanding System Software Operating Systems for Personal Computers</vt:lpstr>
      <vt:lpstr>What the Operating System Does</vt:lpstr>
      <vt:lpstr>What the Operating System Does The User Interface &amp; I/O Management</vt:lpstr>
      <vt:lpstr>What the Operating System Does Processor Management</vt:lpstr>
      <vt:lpstr>What the Operating System Does Virtual Memory Management</vt:lpstr>
      <vt:lpstr>The Boot Process: Starting the Computer</vt:lpstr>
      <vt:lpstr>OS Fundamentals</vt:lpstr>
      <vt:lpstr>Operating System Views</vt:lpstr>
      <vt:lpstr>OS Functions</vt:lpstr>
      <vt:lpstr>UNIX</vt:lpstr>
      <vt:lpstr>UNIX Evolution</vt:lpstr>
      <vt:lpstr>Windows</vt:lpstr>
      <vt:lpstr>Early Systems - Bare Machine (1950s)</vt:lpstr>
      <vt:lpstr>Simple Batch Systems (1960’s)</vt:lpstr>
      <vt:lpstr>Supervisor/Operator Control</vt:lpstr>
      <vt:lpstr>Batch Systems - I/O completion</vt:lpstr>
      <vt:lpstr>Multiprogramming</vt:lpstr>
      <vt:lpstr>Timesharing</vt:lpstr>
      <vt:lpstr>Timesharing (cont.)</vt:lpstr>
      <vt:lpstr>Personal Computing Systems</vt:lpstr>
      <vt:lpstr>Parallel Systems</vt:lpstr>
      <vt:lpstr>Parallel Computing Systems</vt:lpstr>
      <vt:lpstr>Distributed Systems</vt:lpstr>
      <vt:lpstr>Distributed Computing Systems</vt:lpstr>
      <vt:lpstr>Societal Scale Information Systems </vt:lpstr>
      <vt:lpstr>Real-time systems</vt:lpstr>
      <vt:lpstr>How do Operating Systems Work?</vt:lpstr>
      <vt:lpstr>Lecture Summary So Far… </vt:lpstr>
      <vt:lpstr>A quick review and more fundamentals</vt:lpstr>
      <vt:lpstr>Software Hierarchy</vt:lpstr>
      <vt:lpstr>Software Hierarchy</vt:lpstr>
      <vt:lpstr>Application software (1)</vt:lpstr>
      <vt:lpstr>Application software (2)</vt:lpstr>
      <vt:lpstr>Application software – APIs (1)</vt:lpstr>
      <vt:lpstr>Application software – APIs (2)</vt:lpstr>
      <vt:lpstr>Application software Multithreading</vt:lpstr>
      <vt:lpstr>CLR and JVM</vt:lpstr>
      <vt:lpstr>JAVA VM and CLR</vt:lpstr>
      <vt:lpstr>Software Hierarchy</vt:lpstr>
      <vt:lpstr>System Software  - What is an Operating System? (1)</vt:lpstr>
      <vt:lpstr>System Software  - What is an Operating System? (2)</vt:lpstr>
      <vt:lpstr>Key elements of an Operating System</vt:lpstr>
      <vt:lpstr>Operating Systems  Threads (1)</vt:lpstr>
      <vt:lpstr>Operating Systems  Threads (2)</vt:lpstr>
      <vt:lpstr>Overview of the basic functions of an OS</vt:lpstr>
      <vt:lpstr>OS core components</vt:lpstr>
      <vt:lpstr>CLR and JVM</vt:lpstr>
      <vt:lpstr>The problem with directly controlling hardware </vt:lpstr>
      <vt:lpstr>The problem with directly controlling hardware </vt:lpstr>
      <vt:lpstr>OS functions (1)</vt:lpstr>
      <vt:lpstr>OS functions (2)</vt:lpstr>
      <vt:lpstr>Kernel types</vt:lpstr>
      <vt:lpstr>Firmware</vt:lpstr>
      <vt:lpstr>Firmware - history</vt:lpstr>
      <vt:lpstr>Firmware - history</vt:lpstr>
      <vt:lpstr>Features of a Modern 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IS3313 Systems Software</dc:title>
  <dc:creator>tbutler</dc:creator>
  <cp:lastModifiedBy>jodonoghue</cp:lastModifiedBy>
  <cp:revision>18</cp:revision>
  <dcterms:created xsi:type="dcterms:W3CDTF">2012-10-10T15:42:14Z</dcterms:created>
  <dcterms:modified xsi:type="dcterms:W3CDTF">2018-09-14T11:09:08Z</dcterms:modified>
</cp:coreProperties>
</file>